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320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B83A4A-15A8-4E20-BAA9-56B7945C3479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58D25A2E-6F45-4A0D-91A6-514EA266B2C1}">
      <dgm:prSet phldrT="[Texto]" custT="1"/>
      <dgm:spPr>
        <a:solidFill>
          <a:schemeClr val="accent6"/>
        </a:solidFill>
      </dgm:spPr>
      <dgm:t>
        <a:bodyPr/>
        <a:lstStyle/>
        <a:p>
          <a:r>
            <a:rPr lang="es-CL" sz="1800" b="1" i="1" kern="1200" dirty="0" smtClean="0">
              <a:solidFill>
                <a:srgbClr val="002060"/>
              </a:solidFill>
              <a:effectLst/>
              <a:latin typeface="+mn-lt"/>
              <a:ea typeface="+mn-ea"/>
              <a:cs typeface="+mn-cs"/>
            </a:rPr>
            <a:t>CONTABILIDAD</a:t>
          </a:r>
        </a:p>
      </dgm:t>
    </dgm:pt>
    <dgm:pt modelId="{73E53212-07B9-4AAC-83BE-1FF27F450AC9}" type="parTrans" cxnId="{BB49CE35-A3DC-4B21-9BC6-09B652B96E23}">
      <dgm:prSet/>
      <dgm:spPr/>
      <dgm:t>
        <a:bodyPr/>
        <a:lstStyle/>
        <a:p>
          <a:endParaRPr lang="es-CL"/>
        </a:p>
      </dgm:t>
    </dgm:pt>
    <dgm:pt modelId="{4DAA3798-4A2E-4542-8BA3-B0F4DA66CE04}" type="sibTrans" cxnId="{BB49CE35-A3DC-4B21-9BC6-09B652B96E23}">
      <dgm:prSet/>
      <dgm:spPr/>
      <dgm:t>
        <a:bodyPr/>
        <a:lstStyle/>
        <a:p>
          <a:endParaRPr lang="es-CL"/>
        </a:p>
      </dgm:t>
    </dgm:pt>
    <dgm:pt modelId="{D6F41AEC-1BCA-43FB-B3E6-29AEBB21F999}">
      <dgm:prSet phldrT="[Texto]" custT="1"/>
      <dgm:spPr/>
      <dgm:t>
        <a:bodyPr/>
        <a:lstStyle/>
        <a:p>
          <a:r>
            <a:rPr lang="es-CL" sz="1800" b="1" i="1" kern="1200" dirty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rPr>
            <a:t>REMUNERACION</a:t>
          </a:r>
        </a:p>
      </dgm:t>
    </dgm:pt>
    <dgm:pt modelId="{38ED208C-0C0C-439E-8C50-D538CC0DC106}" type="parTrans" cxnId="{069C74BF-4F39-49FE-89A3-EF4A49EF1649}">
      <dgm:prSet/>
      <dgm:spPr/>
      <dgm:t>
        <a:bodyPr/>
        <a:lstStyle/>
        <a:p>
          <a:endParaRPr lang="es-CL"/>
        </a:p>
      </dgm:t>
    </dgm:pt>
    <dgm:pt modelId="{8D0EC452-3702-4E67-B0C0-23F372F60ED3}" type="sibTrans" cxnId="{069C74BF-4F39-49FE-89A3-EF4A49EF1649}">
      <dgm:prSet/>
      <dgm:spPr/>
      <dgm:t>
        <a:bodyPr/>
        <a:lstStyle/>
        <a:p>
          <a:endParaRPr lang="es-CL"/>
        </a:p>
      </dgm:t>
    </dgm:pt>
    <dgm:pt modelId="{5952C7CC-D856-4BD1-B0FD-AD763C3ACB30}">
      <dgm:prSet phldrT="[Texto]" custT="1"/>
      <dgm:spPr/>
      <dgm:t>
        <a:bodyPr/>
        <a:lstStyle/>
        <a:p>
          <a:r>
            <a:rPr lang="es-CL" sz="1800" b="1" i="1" kern="1200" dirty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rPr>
            <a:t>TRIBUTARIO</a:t>
          </a:r>
        </a:p>
      </dgm:t>
    </dgm:pt>
    <dgm:pt modelId="{4895665B-1956-485E-97AD-BBC32EADA483}" type="parTrans" cxnId="{2727AB98-8CE3-4420-8014-51856A6EF86A}">
      <dgm:prSet/>
      <dgm:spPr/>
      <dgm:t>
        <a:bodyPr/>
        <a:lstStyle/>
        <a:p>
          <a:endParaRPr lang="es-CL"/>
        </a:p>
      </dgm:t>
    </dgm:pt>
    <dgm:pt modelId="{D262B800-0F9F-4B62-A02A-C2052CDF6AA4}" type="sibTrans" cxnId="{2727AB98-8CE3-4420-8014-51856A6EF86A}">
      <dgm:prSet/>
      <dgm:spPr/>
      <dgm:t>
        <a:bodyPr/>
        <a:lstStyle/>
        <a:p>
          <a:endParaRPr lang="es-CL"/>
        </a:p>
      </dgm:t>
    </dgm:pt>
    <dgm:pt modelId="{CBC3FC25-D788-403E-9F23-B5E6FB414B77}">
      <dgm:prSet phldrT="[Texto]" custT="1"/>
      <dgm:spPr>
        <a:solidFill>
          <a:schemeClr val="accent6"/>
        </a:solidFill>
      </dgm:spPr>
      <dgm:t>
        <a:bodyPr/>
        <a:lstStyle/>
        <a:p>
          <a:r>
            <a:rPr lang="es-CL" sz="1800" b="1" i="1" kern="1200" dirty="0" smtClean="0">
              <a:solidFill>
                <a:srgbClr val="002060"/>
              </a:solidFill>
              <a:effectLst/>
              <a:latin typeface="+mn-lt"/>
              <a:ea typeface="+mn-ea"/>
              <a:cs typeface="+mn-cs"/>
            </a:rPr>
            <a:t>FINANCIERO</a:t>
          </a:r>
        </a:p>
      </dgm:t>
    </dgm:pt>
    <dgm:pt modelId="{E482DAED-69B7-4D30-900B-4B326EF53D38}" type="parTrans" cxnId="{7CF12937-768C-40DC-B7DE-6EC8987E709B}">
      <dgm:prSet/>
      <dgm:spPr/>
      <dgm:t>
        <a:bodyPr/>
        <a:lstStyle/>
        <a:p>
          <a:endParaRPr lang="es-CL"/>
        </a:p>
      </dgm:t>
    </dgm:pt>
    <dgm:pt modelId="{B1C5DD12-20B3-42DC-851F-FA5774F607EE}" type="sibTrans" cxnId="{7CF12937-768C-40DC-B7DE-6EC8987E709B}">
      <dgm:prSet/>
      <dgm:spPr/>
      <dgm:t>
        <a:bodyPr/>
        <a:lstStyle/>
        <a:p>
          <a:endParaRPr lang="es-CL"/>
        </a:p>
      </dgm:t>
    </dgm:pt>
    <dgm:pt modelId="{DA719257-4EEF-464F-89D3-F767BA4ED9D2}">
      <dgm:prSet phldrT="[Texto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s-CL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GE</a:t>
          </a:r>
          <a:endParaRPr lang="es-CL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E2435F8-C163-4534-84AD-5A4A5E93A506}" type="sibTrans" cxnId="{8497A718-D683-41B4-BC60-CB33865D09EC}">
      <dgm:prSet/>
      <dgm:spPr/>
      <dgm:t>
        <a:bodyPr/>
        <a:lstStyle/>
        <a:p>
          <a:endParaRPr lang="es-CL"/>
        </a:p>
      </dgm:t>
    </dgm:pt>
    <dgm:pt modelId="{5BD6B7A9-024F-4C3D-845B-11C158D536F7}" type="parTrans" cxnId="{8497A718-D683-41B4-BC60-CB33865D09EC}">
      <dgm:prSet/>
      <dgm:spPr/>
      <dgm:t>
        <a:bodyPr/>
        <a:lstStyle/>
        <a:p>
          <a:endParaRPr lang="es-CL"/>
        </a:p>
      </dgm:t>
    </dgm:pt>
    <dgm:pt modelId="{A5BFA7F8-CE49-414A-BBEF-89652FC3C2AA}" type="pres">
      <dgm:prSet presAssocID="{7DB83A4A-15A8-4E20-BAA9-56B7945C3479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4942CE7-93DF-4F7F-B642-AACA140815CA}" type="pres">
      <dgm:prSet presAssocID="{7DB83A4A-15A8-4E20-BAA9-56B7945C3479}" presName="matrix" presStyleCnt="0"/>
      <dgm:spPr/>
    </dgm:pt>
    <dgm:pt modelId="{C2C775BE-24F2-4194-9090-DE22011342C1}" type="pres">
      <dgm:prSet presAssocID="{7DB83A4A-15A8-4E20-BAA9-56B7945C3479}" presName="tile1" presStyleLbl="node1" presStyleIdx="0" presStyleCnt="4" custLinFactNeighborX="-2344"/>
      <dgm:spPr/>
      <dgm:t>
        <a:bodyPr/>
        <a:lstStyle/>
        <a:p>
          <a:endParaRPr lang="es-CL"/>
        </a:p>
      </dgm:t>
    </dgm:pt>
    <dgm:pt modelId="{D9FE6439-50A1-4621-B3FA-6B03ED33D71D}" type="pres">
      <dgm:prSet presAssocID="{7DB83A4A-15A8-4E20-BAA9-56B7945C347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7546E93-827F-42F9-8C5E-B21AD18CBFFB}" type="pres">
      <dgm:prSet presAssocID="{7DB83A4A-15A8-4E20-BAA9-56B7945C3479}" presName="tile2" presStyleLbl="node1" presStyleIdx="1" presStyleCnt="4"/>
      <dgm:spPr/>
      <dgm:t>
        <a:bodyPr/>
        <a:lstStyle/>
        <a:p>
          <a:endParaRPr lang="es-CL"/>
        </a:p>
      </dgm:t>
    </dgm:pt>
    <dgm:pt modelId="{212B7C35-62C3-4D8A-9C98-BF99447D66F5}" type="pres">
      <dgm:prSet presAssocID="{7DB83A4A-15A8-4E20-BAA9-56B7945C347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E4E3A20-D1E2-42A5-97E4-E557584D6EF7}" type="pres">
      <dgm:prSet presAssocID="{7DB83A4A-15A8-4E20-BAA9-56B7945C3479}" presName="tile3" presStyleLbl="node1" presStyleIdx="2" presStyleCnt="4"/>
      <dgm:spPr/>
      <dgm:t>
        <a:bodyPr/>
        <a:lstStyle/>
        <a:p>
          <a:endParaRPr lang="es-CL"/>
        </a:p>
      </dgm:t>
    </dgm:pt>
    <dgm:pt modelId="{08C8C7F6-C2FB-41E9-815B-04F04E9D4D84}" type="pres">
      <dgm:prSet presAssocID="{7DB83A4A-15A8-4E20-BAA9-56B7945C347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5393744-557B-445A-8063-4FEA681E69AA}" type="pres">
      <dgm:prSet presAssocID="{7DB83A4A-15A8-4E20-BAA9-56B7945C3479}" presName="tile4" presStyleLbl="node1" presStyleIdx="3" presStyleCnt="4"/>
      <dgm:spPr/>
      <dgm:t>
        <a:bodyPr/>
        <a:lstStyle/>
        <a:p>
          <a:endParaRPr lang="es-CL"/>
        </a:p>
      </dgm:t>
    </dgm:pt>
    <dgm:pt modelId="{F9CFBD0D-7E8B-4F22-A78D-8A8AD3A133F2}" type="pres">
      <dgm:prSet presAssocID="{7DB83A4A-15A8-4E20-BAA9-56B7945C347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84F0136-4F8C-4A1F-BC93-D7B351E7EB81}" type="pres">
      <dgm:prSet presAssocID="{7DB83A4A-15A8-4E20-BAA9-56B7945C3479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s-CL"/>
        </a:p>
      </dgm:t>
    </dgm:pt>
  </dgm:ptLst>
  <dgm:cxnLst>
    <dgm:cxn modelId="{EA3A0E23-B274-4EE9-A017-2B004F097A78}" type="presOf" srcId="{58D25A2E-6F45-4A0D-91A6-514EA266B2C1}" destId="{D9FE6439-50A1-4621-B3FA-6B03ED33D71D}" srcOrd="1" destOrd="0" presId="urn:microsoft.com/office/officeart/2005/8/layout/matrix1"/>
    <dgm:cxn modelId="{3CB47E0E-885C-424F-9080-47CD113E192B}" type="presOf" srcId="{5952C7CC-D856-4BD1-B0FD-AD763C3ACB30}" destId="{4E4E3A20-D1E2-42A5-97E4-E557584D6EF7}" srcOrd="0" destOrd="0" presId="urn:microsoft.com/office/officeart/2005/8/layout/matrix1"/>
    <dgm:cxn modelId="{E13995C5-5615-47E3-A6CE-49180FD991A1}" type="presOf" srcId="{7DB83A4A-15A8-4E20-BAA9-56B7945C3479}" destId="{A5BFA7F8-CE49-414A-BBEF-89652FC3C2AA}" srcOrd="0" destOrd="0" presId="urn:microsoft.com/office/officeart/2005/8/layout/matrix1"/>
    <dgm:cxn modelId="{8497A718-D683-41B4-BC60-CB33865D09EC}" srcId="{7DB83A4A-15A8-4E20-BAA9-56B7945C3479}" destId="{DA719257-4EEF-464F-89D3-F767BA4ED9D2}" srcOrd="0" destOrd="0" parTransId="{5BD6B7A9-024F-4C3D-845B-11C158D536F7}" sibTransId="{9E2435F8-C163-4534-84AD-5A4A5E93A506}"/>
    <dgm:cxn modelId="{28C59566-93CB-43C1-9E4E-CF7A771F62C9}" type="presOf" srcId="{58D25A2E-6F45-4A0D-91A6-514EA266B2C1}" destId="{C2C775BE-24F2-4194-9090-DE22011342C1}" srcOrd="0" destOrd="0" presId="urn:microsoft.com/office/officeart/2005/8/layout/matrix1"/>
    <dgm:cxn modelId="{4E2C8888-FE62-422E-968A-2267B1525189}" type="presOf" srcId="{CBC3FC25-D788-403E-9F23-B5E6FB414B77}" destId="{F5393744-557B-445A-8063-4FEA681E69AA}" srcOrd="0" destOrd="0" presId="urn:microsoft.com/office/officeart/2005/8/layout/matrix1"/>
    <dgm:cxn modelId="{069C74BF-4F39-49FE-89A3-EF4A49EF1649}" srcId="{DA719257-4EEF-464F-89D3-F767BA4ED9D2}" destId="{D6F41AEC-1BCA-43FB-B3E6-29AEBB21F999}" srcOrd="1" destOrd="0" parTransId="{38ED208C-0C0C-439E-8C50-D538CC0DC106}" sibTransId="{8D0EC452-3702-4E67-B0C0-23F372F60ED3}"/>
    <dgm:cxn modelId="{04897C92-5547-4F3D-928A-2C4D7B66DE90}" type="presOf" srcId="{D6F41AEC-1BCA-43FB-B3E6-29AEBB21F999}" destId="{47546E93-827F-42F9-8C5E-B21AD18CBFFB}" srcOrd="0" destOrd="0" presId="urn:microsoft.com/office/officeart/2005/8/layout/matrix1"/>
    <dgm:cxn modelId="{1731B348-B092-48D2-8842-E795495B59C6}" type="presOf" srcId="{DA719257-4EEF-464F-89D3-F767BA4ED9D2}" destId="{D84F0136-4F8C-4A1F-BC93-D7B351E7EB81}" srcOrd="0" destOrd="0" presId="urn:microsoft.com/office/officeart/2005/8/layout/matrix1"/>
    <dgm:cxn modelId="{BB49CE35-A3DC-4B21-9BC6-09B652B96E23}" srcId="{DA719257-4EEF-464F-89D3-F767BA4ED9D2}" destId="{58D25A2E-6F45-4A0D-91A6-514EA266B2C1}" srcOrd="0" destOrd="0" parTransId="{73E53212-07B9-4AAC-83BE-1FF27F450AC9}" sibTransId="{4DAA3798-4A2E-4542-8BA3-B0F4DA66CE04}"/>
    <dgm:cxn modelId="{7CF12937-768C-40DC-B7DE-6EC8987E709B}" srcId="{DA719257-4EEF-464F-89D3-F767BA4ED9D2}" destId="{CBC3FC25-D788-403E-9F23-B5E6FB414B77}" srcOrd="3" destOrd="0" parTransId="{E482DAED-69B7-4D30-900B-4B326EF53D38}" sibTransId="{B1C5DD12-20B3-42DC-851F-FA5774F607EE}"/>
    <dgm:cxn modelId="{FB5802E6-387C-4756-92E2-891C46FA9F5D}" type="presOf" srcId="{5952C7CC-D856-4BD1-B0FD-AD763C3ACB30}" destId="{08C8C7F6-C2FB-41E9-815B-04F04E9D4D84}" srcOrd="1" destOrd="0" presId="urn:microsoft.com/office/officeart/2005/8/layout/matrix1"/>
    <dgm:cxn modelId="{A09CEE8A-3622-463B-A0D6-9E404AAF40DC}" type="presOf" srcId="{CBC3FC25-D788-403E-9F23-B5E6FB414B77}" destId="{F9CFBD0D-7E8B-4F22-A78D-8A8AD3A133F2}" srcOrd="1" destOrd="0" presId="urn:microsoft.com/office/officeart/2005/8/layout/matrix1"/>
    <dgm:cxn modelId="{42742A64-F348-4E7E-88E6-35B54924C0F4}" type="presOf" srcId="{D6F41AEC-1BCA-43FB-B3E6-29AEBB21F999}" destId="{212B7C35-62C3-4D8A-9C98-BF99447D66F5}" srcOrd="1" destOrd="0" presId="urn:microsoft.com/office/officeart/2005/8/layout/matrix1"/>
    <dgm:cxn modelId="{2727AB98-8CE3-4420-8014-51856A6EF86A}" srcId="{DA719257-4EEF-464F-89D3-F767BA4ED9D2}" destId="{5952C7CC-D856-4BD1-B0FD-AD763C3ACB30}" srcOrd="2" destOrd="0" parTransId="{4895665B-1956-485E-97AD-BBC32EADA483}" sibTransId="{D262B800-0F9F-4B62-A02A-C2052CDF6AA4}"/>
    <dgm:cxn modelId="{C402651D-C4D7-4264-8C5F-CF2D58619C44}" type="presParOf" srcId="{A5BFA7F8-CE49-414A-BBEF-89652FC3C2AA}" destId="{C4942CE7-93DF-4F7F-B642-AACA140815CA}" srcOrd="0" destOrd="0" presId="urn:microsoft.com/office/officeart/2005/8/layout/matrix1"/>
    <dgm:cxn modelId="{14B1C900-3395-45D9-BF41-A3324A598534}" type="presParOf" srcId="{C4942CE7-93DF-4F7F-B642-AACA140815CA}" destId="{C2C775BE-24F2-4194-9090-DE22011342C1}" srcOrd="0" destOrd="0" presId="urn:microsoft.com/office/officeart/2005/8/layout/matrix1"/>
    <dgm:cxn modelId="{83600E41-DE89-40D6-9532-FAC20D68D569}" type="presParOf" srcId="{C4942CE7-93DF-4F7F-B642-AACA140815CA}" destId="{D9FE6439-50A1-4621-B3FA-6B03ED33D71D}" srcOrd="1" destOrd="0" presId="urn:microsoft.com/office/officeart/2005/8/layout/matrix1"/>
    <dgm:cxn modelId="{C464F09A-B3F7-4611-9897-C50984441FDE}" type="presParOf" srcId="{C4942CE7-93DF-4F7F-B642-AACA140815CA}" destId="{47546E93-827F-42F9-8C5E-B21AD18CBFFB}" srcOrd="2" destOrd="0" presId="urn:microsoft.com/office/officeart/2005/8/layout/matrix1"/>
    <dgm:cxn modelId="{D2CF240A-C8C8-4F1D-9D1A-83F98985F003}" type="presParOf" srcId="{C4942CE7-93DF-4F7F-B642-AACA140815CA}" destId="{212B7C35-62C3-4D8A-9C98-BF99447D66F5}" srcOrd="3" destOrd="0" presId="urn:microsoft.com/office/officeart/2005/8/layout/matrix1"/>
    <dgm:cxn modelId="{48C61AC3-8A3B-45F4-97BD-307CBD241B21}" type="presParOf" srcId="{C4942CE7-93DF-4F7F-B642-AACA140815CA}" destId="{4E4E3A20-D1E2-42A5-97E4-E557584D6EF7}" srcOrd="4" destOrd="0" presId="urn:microsoft.com/office/officeart/2005/8/layout/matrix1"/>
    <dgm:cxn modelId="{8110DD4C-807B-4860-816B-20BD1B05047A}" type="presParOf" srcId="{C4942CE7-93DF-4F7F-B642-AACA140815CA}" destId="{08C8C7F6-C2FB-41E9-815B-04F04E9D4D84}" srcOrd="5" destOrd="0" presId="urn:microsoft.com/office/officeart/2005/8/layout/matrix1"/>
    <dgm:cxn modelId="{58B30714-EFA4-4DC3-B92D-515AC5D36C9A}" type="presParOf" srcId="{C4942CE7-93DF-4F7F-B642-AACA140815CA}" destId="{F5393744-557B-445A-8063-4FEA681E69AA}" srcOrd="6" destOrd="0" presId="urn:microsoft.com/office/officeart/2005/8/layout/matrix1"/>
    <dgm:cxn modelId="{5536364D-DFA2-49B3-B604-58A5C2382E2A}" type="presParOf" srcId="{C4942CE7-93DF-4F7F-B642-AACA140815CA}" destId="{F9CFBD0D-7E8B-4F22-A78D-8A8AD3A133F2}" srcOrd="7" destOrd="0" presId="urn:microsoft.com/office/officeart/2005/8/layout/matrix1"/>
    <dgm:cxn modelId="{2D31F751-0919-4F78-9B36-AA9BF518E5C8}" type="presParOf" srcId="{A5BFA7F8-CE49-414A-BBEF-89652FC3C2AA}" destId="{D84F0136-4F8C-4A1F-BC93-D7B351E7EB81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C775BE-24F2-4194-9090-DE22011342C1}">
      <dsp:nvSpPr>
        <dsp:cNvPr id="0" name=""/>
        <dsp:cNvSpPr/>
      </dsp:nvSpPr>
      <dsp:spPr>
        <a:xfrm rot="16200000">
          <a:off x="484197" y="-484197"/>
          <a:ext cx="1889124" cy="2857519"/>
        </a:xfrm>
        <a:prstGeom prst="round1Rect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b="1" i="1" kern="1200" dirty="0" smtClean="0">
              <a:solidFill>
                <a:srgbClr val="002060"/>
              </a:solidFill>
              <a:effectLst/>
              <a:latin typeface="+mn-lt"/>
              <a:ea typeface="+mn-ea"/>
              <a:cs typeface="+mn-cs"/>
            </a:rPr>
            <a:t>CONTABILIDAD</a:t>
          </a:r>
        </a:p>
      </dsp:txBody>
      <dsp:txXfrm rot="5400000">
        <a:off x="0" y="0"/>
        <a:ext cx="2857519" cy="1416843"/>
      </dsp:txXfrm>
    </dsp:sp>
    <dsp:sp modelId="{47546E93-827F-42F9-8C5E-B21AD18CBFFB}">
      <dsp:nvSpPr>
        <dsp:cNvPr id="0" name=""/>
        <dsp:cNvSpPr/>
      </dsp:nvSpPr>
      <dsp:spPr>
        <a:xfrm>
          <a:off x="2857519" y="0"/>
          <a:ext cx="2857519" cy="188912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b="1" i="1" kern="1200" dirty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rPr>
            <a:t>REMUNERACION</a:t>
          </a:r>
        </a:p>
      </dsp:txBody>
      <dsp:txXfrm>
        <a:off x="2857519" y="0"/>
        <a:ext cx="2857519" cy="1416843"/>
      </dsp:txXfrm>
    </dsp:sp>
    <dsp:sp modelId="{4E4E3A20-D1E2-42A5-97E4-E557584D6EF7}">
      <dsp:nvSpPr>
        <dsp:cNvPr id="0" name=""/>
        <dsp:cNvSpPr/>
      </dsp:nvSpPr>
      <dsp:spPr>
        <a:xfrm rot="10800000">
          <a:off x="0" y="1889124"/>
          <a:ext cx="2857519" cy="188912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b="1" i="1" kern="1200" dirty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rPr>
            <a:t>TRIBUTARIO</a:t>
          </a:r>
        </a:p>
      </dsp:txBody>
      <dsp:txXfrm rot="10800000">
        <a:off x="0" y="2361405"/>
        <a:ext cx="2857519" cy="1416843"/>
      </dsp:txXfrm>
    </dsp:sp>
    <dsp:sp modelId="{F5393744-557B-445A-8063-4FEA681E69AA}">
      <dsp:nvSpPr>
        <dsp:cNvPr id="0" name=""/>
        <dsp:cNvSpPr/>
      </dsp:nvSpPr>
      <dsp:spPr>
        <a:xfrm rot="5400000">
          <a:off x="3341717" y="1404926"/>
          <a:ext cx="1889124" cy="2857519"/>
        </a:xfrm>
        <a:prstGeom prst="round1Rect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b="1" i="1" kern="1200" dirty="0" smtClean="0">
              <a:solidFill>
                <a:srgbClr val="002060"/>
              </a:solidFill>
              <a:effectLst/>
              <a:latin typeface="+mn-lt"/>
              <a:ea typeface="+mn-ea"/>
              <a:cs typeface="+mn-cs"/>
            </a:rPr>
            <a:t>FINANCIERO</a:t>
          </a:r>
        </a:p>
      </dsp:txBody>
      <dsp:txXfrm rot="-5400000">
        <a:off x="2857520" y="2361404"/>
        <a:ext cx="2857519" cy="1416843"/>
      </dsp:txXfrm>
    </dsp:sp>
    <dsp:sp modelId="{D84F0136-4F8C-4A1F-BC93-D7B351E7EB81}">
      <dsp:nvSpPr>
        <dsp:cNvPr id="0" name=""/>
        <dsp:cNvSpPr/>
      </dsp:nvSpPr>
      <dsp:spPr>
        <a:xfrm>
          <a:off x="2000263" y="1416843"/>
          <a:ext cx="1714512" cy="944562"/>
        </a:xfrm>
        <a:prstGeom prst="round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GE</a:t>
          </a:r>
          <a:endParaRPr lang="es-CL" sz="39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046373" y="1462953"/>
        <a:ext cx="1622292" cy="8523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93A5-0A18-4231-A969-9F7FDAE57BDA}" type="datetimeFigureOut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85D01-93F4-4A58-8BD3-4BF25BA5021F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93A5-0A18-4231-A969-9F7FDAE57BDA}" type="datetimeFigureOut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85D01-93F4-4A58-8BD3-4BF25BA5021F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93A5-0A18-4231-A969-9F7FDAE57BDA}" type="datetimeFigureOut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85D01-93F4-4A58-8BD3-4BF25BA5021F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93A5-0A18-4231-A969-9F7FDAE57BDA}" type="datetimeFigureOut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85D01-93F4-4A58-8BD3-4BF25BA5021F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93A5-0A18-4231-A969-9F7FDAE57BDA}" type="datetimeFigureOut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85D01-93F4-4A58-8BD3-4BF25BA5021F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93A5-0A18-4231-A969-9F7FDAE57BDA}" type="datetimeFigureOut">
              <a:rPr lang="es-CL" smtClean="0"/>
              <a:t>08-06-2017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85D01-93F4-4A58-8BD3-4BF25BA5021F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93A5-0A18-4231-A969-9F7FDAE57BDA}" type="datetimeFigureOut">
              <a:rPr lang="es-CL" smtClean="0"/>
              <a:t>08-06-2017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85D01-93F4-4A58-8BD3-4BF25BA5021F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93A5-0A18-4231-A969-9F7FDAE57BDA}" type="datetimeFigureOut">
              <a:rPr lang="es-CL" smtClean="0"/>
              <a:t>08-06-2017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85D01-93F4-4A58-8BD3-4BF25BA5021F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93A5-0A18-4231-A969-9F7FDAE57BDA}" type="datetimeFigureOut">
              <a:rPr lang="es-CL" smtClean="0"/>
              <a:t>08-06-2017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85D01-93F4-4A58-8BD3-4BF25BA5021F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93A5-0A18-4231-A969-9F7FDAE57BDA}" type="datetimeFigureOut">
              <a:rPr lang="es-CL" smtClean="0"/>
              <a:t>08-06-2017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85D01-93F4-4A58-8BD3-4BF25BA5021F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93A5-0A18-4231-A969-9F7FDAE57BDA}" type="datetimeFigureOut">
              <a:rPr lang="es-CL" smtClean="0"/>
              <a:t>08-06-2017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85D01-93F4-4A58-8BD3-4BF25BA5021F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A93A5-0A18-4231-A969-9F7FDAE57BDA}" type="datetimeFigureOut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85D01-93F4-4A58-8BD3-4BF25BA5021F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csantelices@grupoempresarial.cl" TargetMode="External"/><Relationship Id="rId2" Type="http://schemas.openxmlformats.org/officeDocument/2006/relationships/hyperlink" Target="mailto:jcontreras@grupoempresarial.c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://www.empresarial.cl/" TargetMode="External"/><Relationship Id="rId4" Type="http://schemas.openxmlformats.org/officeDocument/2006/relationships/hyperlink" Target="http://www.grupoempresarial.cl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552" y="2359615"/>
            <a:ext cx="7885540" cy="146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2214546" y="180402"/>
            <a:ext cx="4929222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5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Contacto</a:t>
            </a:r>
          </a:p>
          <a:p>
            <a:pPr algn="just"/>
            <a:endParaRPr lang="es-CL" sz="2000" i="1" dirty="0">
              <a:solidFill>
                <a:srgbClr val="002060"/>
              </a:solidFill>
            </a:endParaRPr>
          </a:p>
          <a:p>
            <a:pPr algn="just"/>
            <a:endParaRPr lang="es-CL" sz="2000" i="1" dirty="0" smtClean="0">
              <a:solidFill>
                <a:srgbClr val="002060"/>
              </a:solidFill>
            </a:endParaRPr>
          </a:p>
          <a:p>
            <a:pPr algn="just"/>
            <a:r>
              <a:rPr lang="es-CL" sz="2000" i="1" dirty="0" smtClean="0">
                <a:solidFill>
                  <a:srgbClr val="002060"/>
                </a:solidFill>
              </a:rPr>
              <a:t>Estamos ubicados en la comuna de Ñuñoa, atendemos en Santiago y regiones.  Consúltenos!</a:t>
            </a:r>
          </a:p>
          <a:p>
            <a:pPr algn="just"/>
            <a:endParaRPr lang="es-CL" sz="2000" i="1" dirty="0">
              <a:solidFill>
                <a:srgbClr val="002060"/>
              </a:solidFill>
            </a:endParaRPr>
          </a:p>
          <a:p>
            <a:pPr algn="just"/>
            <a:r>
              <a:rPr lang="es-CL" sz="2000" b="1" i="1" dirty="0" smtClean="0">
                <a:solidFill>
                  <a:srgbClr val="002060"/>
                </a:solidFill>
              </a:rPr>
              <a:t>José Contreras G.</a:t>
            </a:r>
          </a:p>
          <a:p>
            <a:pPr algn="just"/>
            <a:r>
              <a:rPr lang="es-CL" sz="2000" i="1" dirty="0" smtClean="0">
                <a:solidFill>
                  <a:srgbClr val="002060"/>
                </a:solidFill>
              </a:rPr>
              <a:t>Socio Fundador</a:t>
            </a:r>
          </a:p>
          <a:p>
            <a:pPr algn="just"/>
            <a:r>
              <a:rPr lang="es-CL" sz="2000" i="1" dirty="0" smtClean="0">
                <a:solidFill>
                  <a:srgbClr val="002060"/>
                </a:solidFill>
                <a:hlinkClick r:id="rId2"/>
              </a:rPr>
              <a:t>jcontreras@grupoempresarial.cl</a:t>
            </a:r>
            <a:endParaRPr lang="es-CL" sz="2000" i="1" dirty="0" smtClean="0">
              <a:solidFill>
                <a:srgbClr val="002060"/>
              </a:solidFill>
            </a:endParaRPr>
          </a:p>
          <a:p>
            <a:pPr algn="just"/>
            <a:endParaRPr lang="es-CL" sz="2000" i="1" dirty="0">
              <a:solidFill>
                <a:srgbClr val="002060"/>
              </a:solidFill>
            </a:endParaRPr>
          </a:p>
          <a:p>
            <a:pPr algn="just"/>
            <a:r>
              <a:rPr lang="es-CL" sz="2000" b="1" i="1" dirty="0" smtClean="0">
                <a:solidFill>
                  <a:srgbClr val="002060"/>
                </a:solidFill>
              </a:rPr>
              <a:t>Carolina </a:t>
            </a:r>
            <a:r>
              <a:rPr lang="es-CL" sz="2000" b="1" i="1" dirty="0" err="1" smtClean="0">
                <a:solidFill>
                  <a:srgbClr val="002060"/>
                </a:solidFill>
              </a:rPr>
              <a:t>Santelices</a:t>
            </a:r>
            <a:r>
              <a:rPr lang="es-CL" sz="2000" b="1" i="1" dirty="0" smtClean="0">
                <a:solidFill>
                  <a:srgbClr val="002060"/>
                </a:solidFill>
              </a:rPr>
              <a:t> R.</a:t>
            </a:r>
          </a:p>
          <a:p>
            <a:pPr algn="just"/>
            <a:r>
              <a:rPr lang="es-CL" sz="2000" i="1" dirty="0" smtClean="0">
                <a:solidFill>
                  <a:srgbClr val="002060"/>
                </a:solidFill>
              </a:rPr>
              <a:t>Socia Directora</a:t>
            </a:r>
          </a:p>
          <a:p>
            <a:pPr algn="just"/>
            <a:r>
              <a:rPr lang="es-CL" sz="2000" i="1" dirty="0" smtClean="0">
                <a:solidFill>
                  <a:srgbClr val="002060"/>
                </a:solidFill>
                <a:hlinkClick r:id="rId3"/>
              </a:rPr>
              <a:t>csantelices@grupoempresarial.cl</a:t>
            </a:r>
            <a:endParaRPr lang="es-CL" sz="2000" i="1" dirty="0" smtClean="0">
              <a:solidFill>
                <a:srgbClr val="002060"/>
              </a:solidFill>
            </a:endParaRPr>
          </a:p>
          <a:p>
            <a:pPr algn="just"/>
            <a:endParaRPr lang="es-CL" sz="2000" i="1" dirty="0" smtClean="0">
              <a:solidFill>
                <a:srgbClr val="002060"/>
              </a:solidFill>
            </a:endParaRPr>
          </a:p>
          <a:p>
            <a:pPr algn="just"/>
            <a:endParaRPr lang="es-CL" sz="2000" i="1" dirty="0">
              <a:solidFill>
                <a:srgbClr val="002060"/>
              </a:solidFill>
            </a:endParaRPr>
          </a:p>
          <a:p>
            <a:pPr algn="just"/>
            <a:r>
              <a:rPr lang="es-CL" i="1" dirty="0" smtClean="0">
                <a:solidFill>
                  <a:srgbClr val="002060"/>
                </a:solidFill>
                <a:hlinkClick r:id="rId4"/>
              </a:rPr>
              <a:t>www.grupoempresarial.cl</a:t>
            </a:r>
            <a:r>
              <a:rPr lang="es-CL" i="1" dirty="0" smtClean="0">
                <a:solidFill>
                  <a:srgbClr val="002060"/>
                </a:solidFill>
              </a:rPr>
              <a:t>  /   </a:t>
            </a:r>
            <a:r>
              <a:rPr lang="es-CL" i="1" dirty="0" smtClean="0">
                <a:solidFill>
                  <a:srgbClr val="002060"/>
                </a:solidFill>
                <a:hlinkClick r:id="rId5"/>
              </a:rPr>
              <a:t>www.empresarial.cl</a:t>
            </a:r>
            <a:endParaRPr lang="es-CL" i="1" dirty="0" smtClean="0">
              <a:solidFill>
                <a:srgbClr val="002060"/>
              </a:solidFill>
            </a:endParaRPr>
          </a:p>
          <a:p>
            <a:pPr algn="just"/>
            <a:r>
              <a:rPr lang="es-CL" i="1" dirty="0" smtClean="0">
                <a:solidFill>
                  <a:srgbClr val="002060"/>
                </a:solidFill>
              </a:rPr>
              <a:t>+56 9 6645 7245</a:t>
            </a:r>
            <a:endParaRPr lang="es-CL" dirty="0" smtClean="0">
              <a:solidFill>
                <a:srgbClr val="002060"/>
              </a:solidFill>
            </a:endParaRPr>
          </a:p>
          <a:p>
            <a:pPr algn="just"/>
            <a:endParaRPr lang="es-CL" sz="2000" dirty="0">
              <a:solidFill>
                <a:srgbClr val="00206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7158" y="5709610"/>
            <a:ext cx="1000132" cy="974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1071538" y="2039487"/>
            <a:ext cx="74295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CL" sz="2000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s-CL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GRUPO EMPRESARIAL </a:t>
            </a:r>
            <a:r>
              <a:rPr lang="es-CL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 orientado a Impulsar Soluciones para su negocio, convirtiéndonos en un real apoyo a vuestra gestión.</a:t>
            </a:r>
            <a:endParaRPr lang="es-CL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s-CL" sz="20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CL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s-CL" sz="20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Revisemos en conjunto un plan a la medida </a:t>
            </a:r>
            <a:r>
              <a:rPr lang="es-CL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 </a:t>
            </a:r>
            <a:r>
              <a:rPr lang="es-CL" sz="20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vuestra empresa.</a:t>
            </a:r>
            <a:endParaRPr lang="es-CL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s-CL" sz="20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CL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es-CL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5709610"/>
            <a:ext cx="1000132" cy="974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1143000"/>
          </a:xfrm>
          <a:solidFill>
            <a:schemeClr val="accent6"/>
          </a:solidFill>
        </p:spPr>
        <p:txBody>
          <a:bodyPr>
            <a:normAutofit/>
          </a:bodyPr>
          <a:lstStyle/>
          <a:p>
            <a:r>
              <a:rPr lang="es-CL" sz="4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Quiénes Somos</a:t>
            </a:r>
            <a:endParaRPr lang="es-CL" sz="48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57158" y="1542810"/>
            <a:ext cx="61436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José Contreras Guerrero</a:t>
            </a:r>
          </a:p>
          <a:p>
            <a:r>
              <a:rPr lang="es-CL" i="1" dirty="0">
                <a:solidFill>
                  <a:srgbClr val="002060"/>
                </a:solidFill>
              </a:rPr>
              <a:t>Socio Fundador </a:t>
            </a:r>
          </a:p>
          <a:p>
            <a:r>
              <a:rPr lang="es-CL" i="1" dirty="0">
                <a:solidFill>
                  <a:srgbClr val="002060"/>
                </a:solidFill>
              </a:rPr>
              <a:t>Ingeniero </a:t>
            </a:r>
            <a:r>
              <a:rPr lang="es-CL" i="1" dirty="0" smtClean="0">
                <a:solidFill>
                  <a:srgbClr val="002060"/>
                </a:solidFill>
              </a:rPr>
              <a:t>Comercial, USACH</a:t>
            </a:r>
            <a:endParaRPr lang="es-CL" i="1" dirty="0">
              <a:solidFill>
                <a:srgbClr val="002060"/>
              </a:solidFill>
            </a:endParaRPr>
          </a:p>
          <a:p>
            <a:r>
              <a:rPr lang="es-CL" i="1" dirty="0">
                <a:solidFill>
                  <a:srgbClr val="002060"/>
                </a:solidFill>
              </a:rPr>
              <a:t>Contador </a:t>
            </a:r>
            <a:r>
              <a:rPr lang="es-CL" i="1" dirty="0" smtClean="0">
                <a:solidFill>
                  <a:srgbClr val="002060"/>
                </a:solidFill>
              </a:rPr>
              <a:t>Auditor, Escuela de Contadores Auditores</a:t>
            </a:r>
            <a:endParaRPr lang="es-CL" dirty="0"/>
          </a:p>
          <a:p>
            <a:endParaRPr lang="es-CL" dirty="0"/>
          </a:p>
        </p:txBody>
      </p:sp>
      <p:sp>
        <p:nvSpPr>
          <p:cNvPr id="5" name="4 CuadroTexto"/>
          <p:cNvSpPr txBox="1"/>
          <p:nvPr/>
        </p:nvSpPr>
        <p:spPr>
          <a:xfrm>
            <a:off x="2714612" y="3000372"/>
            <a:ext cx="61436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Carolina </a:t>
            </a:r>
            <a:r>
              <a:rPr lang="es-CL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Santelices</a:t>
            </a:r>
            <a:r>
              <a:rPr lang="es-CL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Riquelme</a:t>
            </a:r>
            <a:endParaRPr lang="es-CL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es-CL" i="1" dirty="0" smtClean="0">
                <a:solidFill>
                  <a:srgbClr val="002060"/>
                </a:solidFill>
              </a:rPr>
              <a:t>Socia Directora </a:t>
            </a:r>
            <a:r>
              <a:rPr lang="es-CL" i="1" dirty="0">
                <a:solidFill>
                  <a:srgbClr val="002060"/>
                </a:solidFill>
              </a:rPr>
              <a:t> </a:t>
            </a:r>
          </a:p>
          <a:p>
            <a:pPr algn="r"/>
            <a:r>
              <a:rPr lang="es-CL" i="1" dirty="0" smtClean="0">
                <a:solidFill>
                  <a:srgbClr val="002060"/>
                </a:solidFill>
              </a:rPr>
              <a:t>Máster en Finanzas, IEDE Business </a:t>
            </a:r>
            <a:r>
              <a:rPr lang="es-CL" i="1" dirty="0" err="1" smtClean="0">
                <a:solidFill>
                  <a:srgbClr val="002060"/>
                </a:solidFill>
              </a:rPr>
              <a:t>School</a:t>
            </a:r>
            <a:r>
              <a:rPr lang="es-CL" i="1" dirty="0" smtClean="0">
                <a:solidFill>
                  <a:srgbClr val="002060"/>
                </a:solidFill>
              </a:rPr>
              <a:t> </a:t>
            </a:r>
            <a:endParaRPr lang="es-CL" i="1" dirty="0">
              <a:solidFill>
                <a:srgbClr val="002060"/>
              </a:solidFill>
            </a:endParaRPr>
          </a:p>
          <a:p>
            <a:pPr algn="r"/>
            <a:r>
              <a:rPr lang="es-CL" i="1" dirty="0" smtClean="0">
                <a:solidFill>
                  <a:srgbClr val="002060"/>
                </a:solidFill>
              </a:rPr>
              <a:t>Diplomado en Finanzas e Inversiones, UAI – </a:t>
            </a:r>
            <a:r>
              <a:rPr lang="es-CL" i="1" dirty="0" err="1" smtClean="0">
                <a:solidFill>
                  <a:srgbClr val="002060"/>
                </a:solidFill>
              </a:rPr>
              <a:t>Eclass</a:t>
            </a:r>
            <a:endParaRPr lang="es-CL" i="1" dirty="0" smtClean="0">
              <a:solidFill>
                <a:srgbClr val="002060"/>
              </a:solidFill>
            </a:endParaRPr>
          </a:p>
          <a:p>
            <a:pPr algn="r"/>
            <a:r>
              <a:rPr lang="es-CL" i="1" dirty="0" smtClean="0">
                <a:solidFill>
                  <a:srgbClr val="002060"/>
                </a:solidFill>
              </a:rPr>
              <a:t>Ingeniero Comercial, Universidad de Valparaíso</a:t>
            </a:r>
            <a:endParaRPr lang="es-CL" dirty="0"/>
          </a:p>
          <a:p>
            <a:pPr algn="r"/>
            <a:endParaRPr lang="es-CL" dirty="0"/>
          </a:p>
        </p:txBody>
      </p:sp>
      <p:sp>
        <p:nvSpPr>
          <p:cNvPr id="6" name="5 CuadroTexto"/>
          <p:cNvSpPr txBox="1"/>
          <p:nvPr/>
        </p:nvSpPr>
        <p:spPr>
          <a:xfrm>
            <a:off x="1571604" y="5729133"/>
            <a:ext cx="72866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i="1" dirty="0" smtClean="0">
                <a:solidFill>
                  <a:srgbClr val="002060"/>
                </a:solidFill>
              </a:rPr>
              <a:t>Contamos con profesionales altamente capacitados, con más de 15 años de experiencia en el rubro, quienes le otorgarán un servicio de excelencia y calidad. </a:t>
            </a:r>
          </a:p>
          <a:p>
            <a:pPr algn="ctr"/>
            <a:endParaRPr lang="es-CL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5709610"/>
            <a:ext cx="1000132" cy="974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1143000"/>
          </a:xfrm>
          <a:solidFill>
            <a:schemeClr val="accent6"/>
          </a:solidFill>
        </p:spPr>
        <p:txBody>
          <a:bodyPr>
            <a:normAutofit/>
          </a:bodyPr>
          <a:lstStyle/>
          <a:p>
            <a:r>
              <a:rPr lang="es-CL" sz="4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Qué Hacemos</a:t>
            </a:r>
            <a:endParaRPr lang="es-CL" sz="48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00034" y="1357298"/>
            <a:ext cx="8215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000" i="1" dirty="0" smtClean="0">
                <a:solidFill>
                  <a:srgbClr val="002060"/>
                </a:solidFill>
              </a:rPr>
              <a:t>Nos dedicamos a entregar apoyo y soporte  para la pequeña y mediana empresa mediante estas cuatro líneas.</a:t>
            </a:r>
            <a:endParaRPr lang="es-CL" sz="2000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5709610"/>
            <a:ext cx="1000132" cy="974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0" name="9 Diagrama"/>
          <p:cNvGraphicFramePr/>
          <p:nvPr/>
        </p:nvGraphicFramePr>
        <p:xfrm>
          <a:off x="1928794" y="2500306"/>
          <a:ext cx="5715040" cy="3778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1143000"/>
          </a:xfrm>
          <a:solidFill>
            <a:schemeClr val="accent6"/>
          </a:solidFill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v"/>
            </a:pPr>
            <a:r>
              <a:rPr lang="es-CL" sz="4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 Contabilidad</a:t>
            </a:r>
            <a:endParaRPr lang="es-CL" sz="48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428728" y="2357430"/>
            <a:ext cx="700092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CL" i="1" dirty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s-CL" i="1" dirty="0" smtClean="0">
                <a:solidFill>
                  <a:srgbClr val="002060"/>
                </a:solidFill>
              </a:rPr>
              <a:t>  Gestionamos </a:t>
            </a:r>
            <a:r>
              <a:rPr lang="es-CL" i="1" dirty="0">
                <a:solidFill>
                  <a:srgbClr val="002060"/>
                </a:solidFill>
              </a:rPr>
              <a:t>la creación de empresas así como la puesta en marcha ante el SII y </a:t>
            </a:r>
            <a:r>
              <a:rPr lang="es-CL" i="1" dirty="0" smtClean="0">
                <a:solidFill>
                  <a:srgbClr val="002060"/>
                </a:solidFill>
              </a:rPr>
              <a:t>Municipalidades por la respectiva patente comercial.  </a:t>
            </a:r>
          </a:p>
          <a:p>
            <a:pPr lvl="0" algn="just"/>
            <a:endParaRPr lang="es-CL" i="1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s-CL" i="1" dirty="0" smtClean="0">
                <a:solidFill>
                  <a:srgbClr val="002060"/>
                </a:solidFill>
              </a:rPr>
              <a:t>  Apoyamos en vuestro plan de negocios.</a:t>
            </a:r>
          </a:p>
          <a:p>
            <a:pPr lvl="0" algn="just"/>
            <a:endParaRPr lang="es-CL" i="1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s-CL" i="1" dirty="0" smtClean="0">
                <a:solidFill>
                  <a:srgbClr val="002060"/>
                </a:solidFill>
              </a:rPr>
              <a:t>  Soporte Contable mensual: Nuestro proceso de transformación de datos utiliza herramientas tecnológicas que nos permiten entregar en forma oportuna la información necesaria para cumplir las obligaciones tributarias, laborales y de gestión que la empresa requiera. Asimismo, es posible generar estados financieros mensuales si vuestra empresa así lo demanda con el fin de llevar el control del negocio</a:t>
            </a:r>
            <a:r>
              <a:rPr lang="es-CL" i="1" dirty="0" smtClean="0"/>
              <a:t>.</a:t>
            </a:r>
            <a:endParaRPr lang="es-CL" dirty="0" smtClean="0"/>
          </a:p>
          <a:p>
            <a:pPr algn="just"/>
            <a:endParaRPr lang="es-CL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5709610"/>
            <a:ext cx="1000132" cy="974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CuadroTexto"/>
          <p:cNvSpPr txBox="1"/>
          <p:nvPr/>
        </p:nvSpPr>
        <p:spPr>
          <a:xfrm>
            <a:off x="214282" y="1496785"/>
            <a:ext cx="8715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i="1" dirty="0" smtClean="0">
                <a:solidFill>
                  <a:srgbClr val="002060"/>
                </a:solidFill>
              </a:rPr>
              <a:t>Nuestros servicios están orientados a que vuestra empresa externalice la actividad contable a un costo razonable.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1143000"/>
          </a:xfrm>
          <a:solidFill>
            <a:schemeClr val="accent6"/>
          </a:solidFill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v"/>
            </a:pPr>
            <a:r>
              <a:rPr lang="es-CL" sz="4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 Remuneración</a:t>
            </a:r>
            <a:endParaRPr lang="es-CL" sz="48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785918" y="3504389"/>
            <a:ext cx="700092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Font typeface="Wingdings" pitchFamily="2" charset="2"/>
              <a:buChar char="ü"/>
            </a:pPr>
            <a:r>
              <a:rPr lang="es-CL" i="1" dirty="0" smtClean="0">
                <a:solidFill>
                  <a:srgbClr val="002060"/>
                </a:solidFill>
              </a:rPr>
              <a:t>  Elaboración</a:t>
            </a:r>
            <a:r>
              <a:rPr lang="es-CL" i="1" dirty="0" smtClean="0"/>
              <a:t> </a:t>
            </a:r>
            <a:r>
              <a:rPr lang="es-CL" i="1" dirty="0">
                <a:solidFill>
                  <a:srgbClr val="002060"/>
                </a:solidFill>
              </a:rPr>
              <a:t>y Revisión de Contratos de Trabajo</a:t>
            </a:r>
            <a:r>
              <a:rPr lang="es-CL" i="1" dirty="0" smtClean="0">
                <a:solidFill>
                  <a:srgbClr val="002060"/>
                </a:solidFill>
              </a:rPr>
              <a:t>.</a:t>
            </a:r>
          </a:p>
          <a:p>
            <a:pPr lvl="0" algn="just">
              <a:buFont typeface="Wingdings" pitchFamily="2" charset="2"/>
              <a:buChar char="ü"/>
            </a:pPr>
            <a:r>
              <a:rPr lang="es-CL" i="1" dirty="0" smtClean="0">
                <a:solidFill>
                  <a:srgbClr val="002060"/>
                </a:solidFill>
              </a:rPr>
              <a:t>  Elaboración </a:t>
            </a:r>
            <a:r>
              <a:rPr lang="es-CL" i="1" dirty="0">
                <a:solidFill>
                  <a:srgbClr val="002060"/>
                </a:solidFill>
              </a:rPr>
              <a:t>y cálculo de finiquitos</a:t>
            </a:r>
            <a:r>
              <a:rPr lang="es-CL" i="1" dirty="0" smtClean="0">
                <a:solidFill>
                  <a:srgbClr val="002060"/>
                </a:solidFill>
              </a:rPr>
              <a:t>.</a:t>
            </a:r>
          </a:p>
          <a:p>
            <a:pPr lvl="0" algn="just">
              <a:buFont typeface="Wingdings" pitchFamily="2" charset="2"/>
              <a:buChar char="ü"/>
            </a:pPr>
            <a:r>
              <a:rPr lang="es-CL" i="1" dirty="0" smtClean="0">
                <a:solidFill>
                  <a:srgbClr val="002060"/>
                </a:solidFill>
              </a:rPr>
              <a:t>  Proceso </a:t>
            </a:r>
            <a:r>
              <a:rPr lang="es-CL" i="1" dirty="0">
                <a:solidFill>
                  <a:srgbClr val="002060"/>
                </a:solidFill>
              </a:rPr>
              <a:t>mensual de remuneraciones y pago de imposiciones</a:t>
            </a:r>
            <a:r>
              <a:rPr lang="es-CL" i="1" dirty="0" smtClean="0">
                <a:solidFill>
                  <a:srgbClr val="002060"/>
                </a:solidFill>
              </a:rPr>
              <a:t>.</a:t>
            </a:r>
          </a:p>
          <a:p>
            <a:pPr lvl="0" algn="just">
              <a:buFont typeface="Wingdings" pitchFamily="2" charset="2"/>
              <a:buChar char="ü"/>
            </a:pPr>
            <a:r>
              <a:rPr lang="es-CL" i="1" dirty="0" smtClean="0">
                <a:solidFill>
                  <a:srgbClr val="002060"/>
                </a:solidFill>
              </a:rPr>
              <a:t>  Control </a:t>
            </a:r>
            <a:r>
              <a:rPr lang="es-CL" i="1" dirty="0">
                <a:solidFill>
                  <a:srgbClr val="002060"/>
                </a:solidFill>
              </a:rPr>
              <a:t>de vacaciones y permisos legales</a:t>
            </a:r>
            <a:r>
              <a:rPr lang="es-CL" i="1" dirty="0" smtClean="0">
                <a:solidFill>
                  <a:srgbClr val="002060"/>
                </a:solidFill>
              </a:rPr>
              <a:t>.</a:t>
            </a:r>
          </a:p>
          <a:p>
            <a:pPr lvl="0" algn="just">
              <a:buFont typeface="Wingdings" pitchFamily="2" charset="2"/>
              <a:buChar char="ü"/>
            </a:pPr>
            <a:r>
              <a:rPr lang="es-CL" i="1" dirty="0" smtClean="0">
                <a:solidFill>
                  <a:srgbClr val="002060"/>
                </a:solidFill>
              </a:rPr>
              <a:t>  Tramitación </a:t>
            </a:r>
            <a:r>
              <a:rPr lang="es-CL" i="1" dirty="0">
                <a:solidFill>
                  <a:srgbClr val="002060"/>
                </a:solidFill>
              </a:rPr>
              <a:t>de Licencias Laborales</a:t>
            </a:r>
            <a:r>
              <a:rPr lang="es-CL" i="1" dirty="0" smtClean="0">
                <a:solidFill>
                  <a:srgbClr val="002060"/>
                </a:solidFill>
              </a:rPr>
              <a:t>.</a:t>
            </a:r>
          </a:p>
          <a:p>
            <a:pPr lvl="0" algn="just">
              <a:buFont typeface="Wingdings" pitchFamily="2" charset="2"/>
              <a:buChar char="ü"/>
            </a:pPr>
            <a:r>
              <a:rPr lang="es-CL" i="1" dirty="0" smtClean="0">
                <a:solidFill>
                  <a:srgbClr val="002060"/>
                </a:solidFill>
              </a:rPr>
              <a:t>  Resolución </a:t>
            </a:r>
            <a:r>
              <a:rPr lang="es-CL" i="1" dirty="0">
                <a:solidFill>
                  <a:srgbClr val="002060"/>
                </a:solidFill>
              </a:rPr>
              <a:t>de contingencias laborales con instituciones provisionales</a:t>
            </a:r>
            <a:r>
              <a:rPr lang="es-CL" i="1" dirty="0" smtClean="0">
                <a:solidFill>
                  <a:srgbClr val="002060"/>
                </a:solidFill>
              </a:rPr>
              <a:t>.</a:t>
            </a:r>
          </a:p>
          <a:p>
            <a:pPr lvl="0" algn="just">
              <a:buFont typeface="Wingdings" pitchFamily="2" charset="2"/>
              <a:buChar char="ü"/>
            </a:pPr>
            <a:r>
              <a:rPr lang="es-CL" i="1" dirty="0" smtClean="0">
                <a:solidFill>
                  <a:srgbClr val="002060"/>
                </a:solidFill>
              </a:rPr>
              <a:t>  Confección </a:t>
            </a:r>
            <a:r>
              <a:rPr lang="es-CL" i="1" dirty="0">
                <a:solidFill>
                  <a:srgbClr val="002060"/>
                </a:solidFill>
              </a:rPr>
              <a:t>del Reglamento Interno de Higiene, Orden y Seguridad y sus actualizaciones. </a:t>
            </a:r>
            <a:endParaRPr lang="es-CL" i="1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s-CL" i="1" dirty="0" smtClean="0">
                <a:solidFill>
                  <a:srgbClr val="002060"/>
                </a:solidFill>
              </a:rPr>
              <a:t>  Realizamos </a:t>
            </a:r>
            <a:r>
              <a:rPr lang="es-CL" i="1" dirty="0">
                <a:solidFill>
                  <a:srgbClr val="002060"/>
                </a:solidFill>
              </a:rPr>
              <a:t>Auditorias Laborales que consisten en una revisión de las prácticas, instrumentos y documentación laboral de la empresa</a:t>
            </a:r>
            <a:r>
              <a:rPr lang="es-CL" i="1" dirty="0" smtClean="0">
                <a:solidFill>
                  <a:srgbClr val="002060"/>
                </a:solidFill>
              </a:rPr>
              <a:t>.</a:t>
            </a:r>
          </a:p>
          <a:p>
            <a:pPr lvl="0" algn="just">
              <a:buFont typeface="Wingdings" pitchFamily="2" charset="2"/>
              <a:buChar char="ü"/>
            </a:pPr>
            <a:endParaRPr lang="es-CL" i="1" dirty="0">
              <a:solidFill>
                <a:srgbClr val="002060"/>
              </a:solidFill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5709610"/>
            <a:ext cx="1000132" cy="974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CuadroTexto"/>
          <p:cNvSpPr txBox="1"/>
          <p:nvPr/>
        </p:nvSpPr>
        <p:spPr>
          <a:xfrm>
            <a:off x="214282" y="1523044"/>
            <a:ext cx="87154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i="1" dirty="0" smtClean="0">
                <a:solidFill>
                  <a:srgbClr val="002060"/>
                </a:solidFill>
              </a:rPr>
              <a:t>Nuestros servicios están orientados a que vuestra empresa externalice la actividad laboral a un costo razonable. </a:t>
            </a:r>
          </a:p>
          <a:p>
            <a:pPr algn="just"/>
            <a:r>
              <a:rPr lang="es-CL" i="1" dirty="0">
                <a:solidFill>
                  <a:srgbClr val="002060"/>
                </a:solidFill>
              </a:rPr>
              <a:t>Nuestro proceso de transformación de datos utiliza herramientas tecnológicas que nos permiten entregar en forma oportuna la información necesaria para cumplir las obligaciones laborales</a:t>
            </a:r>
            <a:r>
              <a:rPr lang="es-CL" i="1" dirty="0" smtClean="0">
                <a:solidFill>
                  <a:srgbClr val="00206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1143000"/>
          </a:xfrm>
          <a:solidFill>
            <a:schemeClr val="accent6"/>
          </a:solidFill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v"/>
            </a:pPr>
            <a:r>
              <a:rPr lang="es-CL" sz="4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 Tributario</a:t>
            </a:r>
            <a:endParaRPr lang="es-CL" sz="48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5709610"/>
            <a:ext cx="1000132" cy="974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CuadroTexto"/>
          <p:cNvSpPr txBox="1"/>
          <p:nvPr/>
        </p:nvSpPr>
        <p:spPr>
          <a:xfrm>
            <a:off x="1071538" y="2142691"/>
            <a:ext cx="7215238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CL" i="1" dirty="0">
                <a:solidFill>
                  <a:srgbClr val="002060"/>
                </a:solidFill>
              </a:rPr>
              <a:t>Nuestra empresa efectúa consultorías al cliente a través de reuniones periódicas de trabajo, consultas telefónicas y/o correos electrónicos. Esto nos permite entregar las herramientas necesarias para definir sus procedimientos tributarios, contables, administrativos y otros. </a:t>
            </a:r>
            <a:br>
              <a:rPr lang="es-CL" i="1" dirty="0">
                <a:solidFill>
                  <a:srgbClr val="002060"/>
                </a:solidFill>
              </a:rPr>
            </a:br>
            <a:r>
              <a:rPr lang="es-CL" i="1" dirty="0">
                <a:solidFill>
                  <a:srgbClr val="002060"/>
                </a:solidFill>
              </a:rPr>
              <a:t>La consultoría pretende guiar al cliente en el correcto cumplimiento de la norma tributaria vigente y para lograrlo realiza una revisión de las declaraciones de todos los impuestos y </a:t>
            </a:r>
            <a:r>
              <a:rPr lang="es-CL" i="1" dirty="0" smtClean="0">
                <a:solidFill>
                  <a:srgbClr val="002060"/>
                </a:solidFill>
              </a:rPr>
              <a:t>otros.</a:t>
            </a:r>
            <a:endParaRPr lang="es-CL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1143000"/>
          </a:xfrm>
          <a:solidFill>
            <a:schemeClr val="accent6"/>
          </a:solidFill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v"/>
            </a:pPr>
            <a:r>
              <a:rPr lang="es-CL" sz="4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 Financiero</a:t>
            </a:r>
            <a:endParaRPr lang="es-CL" sz="48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5709610"/>
            <a:ext cx="1000132" cy="974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CuadroTexto"/>
          <p:cNvSpPr txBox="1"/>
          <p:nvPr/>
        </p:nvSpPr>
        <p:spPr>
          <a:xfrm>
            <a:off x="500034" y="1571612"/>
            <a:ext cx="81439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CL" i="1" dirty="0" smtClean="0">
                <a:solidFill>
                  <a:srgbClr val="002060"/>
                </a:solidFill>
              </a:rPr>
              <a:t>Este servicio se inicia con una visita al cliente para revisar las necesidades financieras que requiere suplir para posteriormente presentar el plan de trabajo respectivo.   </a:t>
            </a:r>
            <a:endParaRPr lang="es-CL" i="1" dirty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s-CL" i="1" dirty="0" smtClean="0">
                <a:solidFill>
                  <a:srgbClr val="002060"/>
                </a:solidFill>
              </a:rPr>
              <a:t>Algunas actividades que hemos desarrollado:</a:t>
            </a:r>
          </a:p>
          <a:p>
            <a:pPr algn="just">
              <a:lnSpc>
                <a:spcPct val="150000"/>
              </a:lnSpc>
            </a:pPr>
            <a:endParaRPr lang="es-CL" i="1" dirty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s-CL" i="1" dirty="0" smtClean="0">
                <a:solidFill>
                  <a:srgbClr val="002060"/>
                </a:solidFill>
              </a:rPr>
              <a:t>  Análisis </a:t>
            </a:r>
            <a:r>
              <a:rPr lang="es-CL" i="1" dirty="0">
                <a:solidFill>
                  <a:srgbClr val="002060"/>
                </a:solidFill>
              </a:rPr>
              <a:t>de Estados </a:t>
            </a:r>
            <a:r>
              <a:rPr lang="es-CL" i="1" dirty="0" smtClean="0">
                <a:solidFill>
                  <a:srgbClr val="002060"/>
                </a:solidFill>
              </a:rPr>
              <a:t>Financieros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s-CL" i="1" dirty="0" smtClean="0">
                <a:solidFill>
                  <a:srgbClr val="002060"/>
                </a:solidFill>
              </a:rPr>
              <a:t>  Reestructuraciones financieras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s-CL" i="1" dirty="0" smtClean="0">
                <a:solidFill>
                  <a:srgbClr val="002060"/>
                </a:solidFill>
              </a:rPr>
              <a:t>  Obtención </a:t>
            </a:r>
            <a:r>
              <a:rPr lang="es-CL" i="1" dirty="0">
                <a:solidFill>
                  <a:srgbClr val="002060"/>
                </a:solidFill>
              </a:rPr>
              <a:t>de capital de </a:t>
            </a:r>
            <a:r>
              <a:rPr lang="es-CL" i="1" dirty="0" smtClean="0">
                <a:solidFill>
                  <a:srgbClr val="002060"/>
                </a:solidFill>
              </a:rPr>
              <a:t>trabajo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s-CL" i="1" dirty="0" smtClean="0">
                <a:solidFill>
                  <a:srgbClr val="002060"/>
                </a:solidFill>
              </a:rPr>
              <a:t>  Otras.</a:t>
            </a:r>
            <a:endParaRPr lang="es-CL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1143000"/>
          </a:xfrm>
          <a:solidFill>
            <a:schemeClr val="accent6"/>
          </a:solidFill>
        </p:spPr>
        <p:txBody>
          <a:bodyPr>
            <a:normAutofit fontScale="90000"/>
          </a:bodyPr>
          <a:lstStyle/>
          <a:p>
            <a:r>
              <a:rPr lang="es-CL" sz="4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Empresas que han confiado en nosotros</a:t>
            </a:r>
            <a:endParaRPr lang="es-CL" sz="48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5709610"/>
            <a:ext cx="1000132" cy="974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 descr="https://4.bp.blogspot.com/-bVsDy4ufWpA/WOPHfNlYI0I/AAAAAAAAD4g/aJCr8_A2jYAL_QD99JMgL1OVXhJyRoQZQCLcB/s1600/cliente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620" y="1142984"/>
            <a:ext cx="1638298" cy="648831"/>
          </a:xfrm>
          <a:prstGeom prst="rect">
            <a:avLst/>
          </a:prstGeom>
          <a:noFill/>
        </p:spPr>
      </p:pic>
      <p:pic>
        <p:nvPicPr>
          <p:cNvPr id="6" name="5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10" y="1785926"/>
            <a:ext cx="2571768" cy="571504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6" name="Picture 4" descr="https://1.bp.blogspot.com/-A3xgqRToydM/WOPHe6gJedI/AAAAAAAAD4U/exsQsAvsExwrFBQOZQp3J_DqciVoICeIwCLcB/s1600/cliente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00166" y="2208838"/>
            <a:ext cx="2000264" cy="720096"/>
          </a:xfrm>
          <a:prstGeom prst="rect">
            <a:avLst/>
          </a:prstGeom>
          <a:noFill/>
        </p:spPr>
      </p:pic>
      <p:pic>
        <p:nvPicPr>
          <p:cNvPr id="3078" name="Picture 6" descr="https://2.bp.blogspot.com/-N-WszZef9E0/WOPHexllWjI/AAAAAAAAD4M/hj13mGL9O8oHeVkkPdzC51VcsHW_3yqwgCLcB/s1600/cliente3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643174" y="2857496"/>
            <a:ext cx="1190624" cy="799420"/>
          </a:xfrm>
          <a:prstGeom prst="rect">
            <a:avLst/>
          </a:prstGeom>
          <a:noFill/>
        </p:spPr>
      </p:pic>
      <p:pic>
        <p:nvPicPr>
          <p:cNvPr id="3080" name="Picture 8" descr="https://3.bp.blogspot.com/-afyhFPjWF7Q/WOPHe_hfKaI/AAAAAAAAD4Q/a9mZ-U3hb_0dLZW_dXol5NYEZOr9KCGXgCLcB/s1600/cliente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00430" y="3605102"/>
            <a:ext cx="1785950" cy="681154"/>
          </a:xfrm>
          <a:prstGeom prst="rect">
            <a:avLst/>
          </a:prstGeom>
          <a:noFill/>
        </p:spPr>
      </p:pic>
      <p:pic>
        <p:nvPicPr>
          <p:cNvPr id="3082" name="Picture 10" descr="https://2.bp.blogspot.com/-nsBahhtZw5c/WOPHfHnhu-I/AAAAAAAAD4c/NzJos5Peyn48A0dwF_8XBZqOD1DGm_VzACLcB/s320/cliente5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214810" y="4357694"/>
            <a:ext cx="2392341" cy="642942"/>
          </a:xfrm>
          <a:prstGeom prst="rect">
            <a:avLst/>
          </a:prstGeom>
          <a:noFill/>
        </p:spPr>
      </p:pic>
      <p:pic>
        <p:nvPicPr>
          <p:cNvPr id="3084" name="Picture 12" descr="https://3.bp.blogspot.com/-egRJ7VV11as/WOPHfCWBDdI/AAAAAAAAD4Y/3I6DKZKKk_gAnPG2s-QSFv5yAM4SQayPACLcB/s320/cliente4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143504" y="5143512"/>
            <a:ext cx="2701913" cy="531940"/>
          </a:xfrm>
          <a:prstGeom prst="rect">
            <a:avLst/>
          </a:prstGeom>
          <a:noFill/>
        </p:spPr>
      </p:pic>
      <p:pic>
        <p:nvPicPr>
          <p:cNvPr id="12" name="11 Imagen" descr="Diseño e Impresión"/>
          <p:cNvPicPr/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286512" y="5715016"/>
            <a:ext cx="2452053" cy="928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417</Words>
  <Application>Microsoft Office PowerPoint</Application>
  <PresentationFormat>Presentación en pantalla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Presentación de PowerPoint</vt:lpstr>
      <vt:lpstr>Presentación de PowerPoint</vt:lpstr>
      <vt:lpstr>Quiénes Somos</vt:lpstr>
      <vt:lpstr>Qué Hacemos</vt:lpstr>
      <vt:lpstr>  Contabilidad</vt:lpstr>
      <vt:lpstr>  Remuneración</vt:lpstr>
      <vt:lpstr>  Tributario</vt:lpstr>
      <vt:lpstr>  Financiero</vt:lpstr>
      <vt:lpstr>Empresas que han confiado en nosotros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Carito</dc:creator>
  <cp:lastModifiedBy>isidora</cp:lastModifiedBy>
  <cp:revision>23</cp:revision>
  <dcterms:created xsi:type="dcterms:W3CDTF">2017-06-06T21:30:01Z</dcterms:created>
  <dcterms:modified xsi:type="dcterms:W3CDTF">2017-06-08T22:38:50Z</dcterms:modified>
</cp:coreProperties>
</file>