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letter"/>
  <p:notesSz cx="7010400" cy="92964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0769" autoAdjust="0"/>
  </p:normalViewPr>
  <p:slideViewPr>
    <p:cSldViewPr>
      <p:cViewPr>
        <p:scale>
          <a:sx n="100" d="100"/>
          <a:sy n="100" d="100"/>
        </p:scale>
        <p:origin x="-29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3892C-7CC6-43DF-A9E7-7DFB6B824655}" type="datetimeFigureOut">
              <a:rPr lang="es-CL" smtClean="0"/>
              <a:pPr/>
              <a:t>02-09-2016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C7A1B-2EB6-4D0F-B561-494F9FF87E43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="" xmlns:p14="http://schemas.microsoft.com/office/powerpoint/2010/main" val="2218705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3892C-7CC6-43DF-A9E7-7DFB6B824655}" type="datetimeFigureOut">
              <a:rPr lang="es-CL" smtClean="0"/>
              <a:pPr/>
              <a:t>02-09-2016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C7A1B-2EB6-4D0F-B561-494F9FF87E43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="" xmlns:p14="http://schemas.microsoft.com/office/powerpoint/2010/main" val="3694769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3892C-7CC6-43DF-A9E7-7DFB6B824655}" type="datetimeFigureOut">
              <a:rPr lang="es-CL" smtClean="0"/>
              <a:pPr/>
              <a:t>02-09-2016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C7A1B-2EB6-4D0F-B561-494F9FF87E43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="" xmlns:p14="http://schemas.microsoft.com/office/powerpoint/2010/main" val="1922989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3892C-7CC6-43DF-A9E7-7DFB6B824655}" type="datetimeFigureOut">
              <a:rPr lang="es-CL" smtClean="0"/>
              <a:pPr/>
              <a:t>02-09-2016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C7A1B-2EB6-4D0F-B561-494F9FF87E43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="" xmlns:p14="http://schemas.microsoft.com/office/powerpoint/2010/main" val="561332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3892C-7CC6-43DF-A9E7-7DFB6B824655}" type="datetimeFigureOut">
              <a:rPr lang="es-CL" smtClean="0"/>
              <a:pPr/>
              <a:t>02-09-2016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C7A1B-2EB6-4D0F-B561-494F9FF87E43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="" xmlns:p14="http://schemas.microsoft.com/office/powerpoint/2010/main" val="2378776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3892C-7CC6-43DF-A9E7-7DFB6B824655}" type="datetimeFigureOut">
              <a:rPr lang="es-CL" smtClean="0"/>
              <a:pPr/>
              <a:t>02-09-2016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C7A1B-2EB6-4D0F-B561-494F9FF87E43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="" xmlns:p14="http://schemas.microsoft.com/office/powerpoint/2010/main" val="3980264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3892C-7CC6-43DF-A9E7-7DFB6B824655}" type="datetimeFigureOut">
              <a:rPr lang="es-CL" smtClean="0"/>
              <a:pPr/>
              <a:t>02-09-2016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C7A1B-2EB6-4D0F-B561-494F9FF87E43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="" xmlns:p14="http://schemas.microsoft.com/office/powerpoint/2010/main" val="1327257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3892C-7CC6-43DF-A9E7-7DFB6B824655}" type="datetimeFigureOut">
              <a:rPr lang="es-CL" smtClean="0"/>
              <a:pPr/>
              <a:t>02-09-2016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C7A1B-2EB6-4D0F-B561-494F9FF87E43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="" xmlns:p14="http://schemas.microsoft.com/office/powerpoint/2010/main" val="2154388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3892C-7CC6-43DF-A9E7-7DFB6B824655}" type="datetimeFigureOut">
              <a:rPr lang="es-CL" smtClean="0"/>
              <a:pPr/>
              <a:t>02-09-2016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C7A1B-2EB6-4D0F-B561-494F9FF87E43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="" xmlns:p14="http://schemas.microsoft.com/office/powerpoint/2010/main" val="2181391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3892C-7CC6-43DF-A9E7-7DFB6B824655}" type="datetimeFigureOut">
              <a:rPr lang="es-CL" smtClean="0"/>
              <a:pPr/>
              <a:t>02-09-2016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C7A1B-2EB6-4D0F-B561-494F9FF87E43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="" xmlns:p14="http://schemas.microsoft.com/office/powerpoint/2010/main" val="2884272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3892C-7CC6-43DF-A9E7-7DFB6B824655}" type="datetimeFigureOut">
              <a:rPr lang="es-CL" smtClean="0"/>
              <a:pPr/>
              <a:t>02-09-2016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C7A1B-2EB6-4D0F-B561-494F9FF87E43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="" xmlns:p14="http://schemas.microsoft.com/office/powerpoint/2010/main" val="3031097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03892C-7CC6-43DF-A9E7-7DFB6B824655}" type="datetimeFigureOut">
              <a:rPr lang="es-CL" smtClean="0"/>
              <a:pPr/>
              <a:t>02-09-2016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EC7A1B-2EB6-4D0F-B561-494F9FF87E43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="" xmlns:p14="http://schemas.microsoft.com/office/powerpoint/2010/main" val="620124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21024" y="5332953"/>
            <a:ext cx="1919952" cy="83610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4F81BD"/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000" b="1" dirty="0" smtClean="0"/>
              <a:t>Estrategia  1: Perspectiva de </a:t>
            </a:r>
            <a:r>
              <a:rPr lang="es-CL" sz="1000" b="1" dirty="0"/>
              <a:t>r</a:t>
            </a:r>
            <a:r>
              <a:rPr lang="es-CL" sz="1000" b="1" dirty="0" smtClean="0"/>
              <a:t>ecursos humanos</a:t>
            </a:r>
            <a:r>
              <a:rPr lang="es-CL" sz="1000" dirty="0" smtClean="0"/>
              <a:t/>
            </a:r>
            <a:br>
              <a:rPr lang="es-CL" sz="1000" dirty="0" smtClean="0"/>
            </a:br>
            <a:r>
              <a:rPr lang="es-CL" sz="1000" dirty="0" smtClean="0"/>
              <a:t>Desarrollar al mejor personal</a:t>
            </a:r>
            <a:endParaRPr lang="es-CL" sz="1400" dirty="0"/>
          </a:p>
        </p:txBody>
      </p:sp>
      <p:sp>
        <p:nvSpPr>
          <p:cNvPr id="9" name="AutoShape 88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4238327" y="5348538"/>
            <a:ext cx="2213751" cy="907638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000" rIns="18000" anchor="ctr"/>
          <a:lstStyle/>
          <a:p>
            <a:pPr algn="ctr">
              <a:spcBef>
                <a:spcPct val="0"/>
              </a:spcBef>
            </a:pPr>
            <a:r>
              <a:rPr lang="es-ES" sz="9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Invertir en desarrollo profesional, para potenciar las habilidades del equipo</a:t>
            </a:r>
          </a:p>
          <a:p>
            <a:pPr algn="ctr">
              <a:spcBef>
                <a:spcPct val="0"/>
              </a:spcBef>
            </a:pPr>
            <a:r>
              <a:rPr lang="es-CL" sz="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1.-Certificar Competencias </a:t>
            </a:r>
            <a:r>
              <a:rPr lang="es-CL" sz="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(N° Cursos/Año)</a:t>
            </a:r>
            <a:r>
              <a:rPr lang="es-CL" sz="9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.</a:t>
            </a:r>
            <a:endParaRPr lang="es-CL" sz="900" dirty="0">
              <a:solidFill>
                <a:schemeClr val="tx1">
                  <a:lumMod val="95000"/>
                  <a:lumOff val="5000"/>
                </a:schemeClr>
              </a:solidFill>
              <a:latin typeface="Century Gothic" pitchFamily="34" charset="0"/>
            </a:endParaRPr>
          </a:p>
          <a:p>
            <a:pPr algn="ctr">
              <a:spcBef>
                <a:spcPct val="0"/>
              </a:spcBef>
            </a:pPr>
            <a:r>
              <a:rPr lang="es-CL" sz="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2.-Gestión del Conocimiento Adquirido </a:t>
            </a:r>
            <a:r>
              <a:rPr lang="es-CL" sz="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(N° Actividades/año).</a:t>
            </a:r>
          </a:p>
          <a:p>
            <a:pPr algn="ctr">
              <a:spcBef>
                <a:spcPct val="0"/>
              </a:spcBef>
            </a:pPr>
            <a:endParaRPr lang="es-CL" sz="900" dirty="0" smtClean="0">
              <a:solidFill>
                <a:schemeClr val="tx1">
                  <a:lumMod val="95000"/>
                  <a:lumOff val="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1" name="AutoShape 88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4366871" y="4076616"/>
            <a:ext cx="1956661" cy="989551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000" rIns="18000" anchor="ctr"/>
          <a:lstStyle/>
          <a:p>
            <a:pPr algn="ctr">
              <a:spcBef>
                <a:spcPct val="0"/>
              </a:spcBef>
            </a:pPr>
            <a:r>
              <a:rPr lang="es-ES" sz="9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Atraer y captar nuevos clientes, preferentemente N2 y N3</a:t>
            </a:r>
          </a:p>
          <a:p>
            <a:pPr algn="ctr">
              <a:spcBef>
                <a:spcPct val="0"/>
              </a:spcBef>
            </a:pPr>
            <a:r>
              <a:rPr lang="es-CL" sz="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3.- Acciones de vinculación con actores relevantes (</a:t>
            </a:r>
            <a:r>
              <a:rPr lang="es-CL" sz="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Bancos, organismos de fomento, </a:t>
            </a:r>
            <a:r>
              <a:rPr lang="es-CL" sz="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Asoc</a:t>
            </a:r>
            <a:r>
              <a:rPr lang="es-CL" sz="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. Gremiales, etc.)</a:t>
            </a:r>
            <a:r>
              <a:rPr lang="es-CL" sz="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 </a:t>
            </a:r>
          </a:p>
          <a:p>
            <a:pPr algn="ctr">
              <a:spcBef>
                <a:spcPct val="0"/>
              </a:spcBef>
            </a:pPr>
            <a:r>
              <a:rPr lang="es-CL" sz="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4.- Asesorías y mentorías especializadas</a:t>
            </a:r>
            <a:endParaRPr lang="es-CL" sz="600" dirty="0" smtClean="0">
              <a:solidFill>
                <a:schemeClr val="tx1">
                  <a:lumMod val="95000"/>
                  <a:lumOff val="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2" name="AutoShape 88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2411760" y="4063413"/>
            <a:ext cx="1584176" cy="989552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000" rIns="18000" anchor="ctr"/>
          <a:lstStyle/>
          <a:p>
            <a:pPr algn="ctr">
              <a:spcBef>
                <a:spcPct val="0"/>
              </a:spcBef>
            </a:pPr>
            <a:r>
              <a:rPr lang="es-ES" sz="9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Comunicar los resultados del centro a la comunidad</a:t>
            </a:r>
          </a:p>
          <a:p>
            <a:pPr algn="ctr">
              <a:spcBef>
                <a:spcPct val="0"/>
              </a:spcBef>
            </a:pPr>
            <a:r>
              <a:rPr lang="es-ES" sz="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7.-Difusión de Buenas Prácticas. (Mensual)</a:t>
            </a:r>
          </a:p>
          <a:p>
            <a:pPr algn="ctr">
              <a:spcBef>
                <a:spcPct val="0"/>
              </a:spcBef>
            </a:pPr>
            <a:r>
              <a:rPr lang="es-ES" sz="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8. - Difundir Casos de Éxito (Anual)</a:t>
            </a:r>
          </a:p>
        </p:txBody>
      </p:sp>
      <p:sp>
        <p:nvSpPr>
          <p:cNvPr id="13" name="AutoShape 88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6692672" y="4076617"/>
            <a:ext cx="1767760" cy="989552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000" rIns="18000" anchor="ctr"/>
          <a:lstStyle/>
          <a:p>
            <a:pPr algn="ctr">
              <a:spcBef>
                <a:spcPct val="0"/>
              </a:spcBef>
            </a:pPr>
            <a:r>
              <a:rPr lang="es-ES" sz="9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Realizar seguimiento sistemático de los clientes del centro</a:t>
            </a:r>
          </a:p>
          <a:p>
            <a:pPr algn="ctr">
              <a:spcBef>
                <a:spcPct val="0"/>
              </a:spcBef>
            </a:pPr>
            <a:r>
              <a:rPr lang="es-CL" sz="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5.-Acciones de comunicación  periódicas con cliente</a:t>
            </a:r>
            <a:endParaRPr lang="es-CL" sz="800" dirty="0">
              <a:solidFill>
                <a:schemeClr val="tx1">
                  <a:lumMod val="95000"/>
                  <a:lumOff val="5000"/>
                </a:schemeClr>
              </a:solidFill>
              <a:latin typeface="Century Gothic" pitchFamily="34" charset="0"/>
            </a:endParaRPr>
          </a:p>
          <a:p>
            <a:pPr algn="ctr">
              <a:spcBef>
                <a:spcPct val="0"/>
              </a:spcBef>
            </a:pPr>
            <a:r>
              <a:rPr lang="es-ES" sz="9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6.-Registrar seguimientos con clientes en Neoserra.</a:t>
            </a:r>
            <a:endParaRPr lang="es-ES" sz="900" dirty="0">
              <a:solidFill>
                <a:schemeClr val="tx1">
                  <a:lumMod val="95000"/>
                  <a:lumOff val="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4" name="AutoShape 17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5580112" y="2658827"/>
            <a:ext cx="2213130" cy="1137846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000" rIns="18000" anchor="ctr"/>
          <a:lstStyle/>
          <a:p>
            <a:pPr algn="ctr">
              <a:spcBef>
                <a:spcPct val="0"/>
              </a:spcBef>
            </a:pPr>
            <a:r>
              <a:rPr lang="es-ES" sz="9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Entregar un servicio de alto valor y adecuado para empresas establecidas y gacelas (N2 y N3)</a:t>
            </a:r>
          </a:p>
          <a:p>
            <a:pPr algn="ctr">
              <a:spcBef>
                <a:spcPct val="0"/>
              </a:spcBef>
            </a:pPr>
            <a:r>
              <a:rPr lang="es-CL" sz="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11.- Vinculación de clientes con fuentes de financiamiento </a:t>
            </a:r>
            <a:r>
              <a:rPr lang="es-CL" sz="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(fomento/banca)</a:t>
            </a:r>
            <a:endParaRPr lang="es-CL" sz="600" dirty="0">
              <a:solidFill>
                <a:schemeClr val="tx1">
                  <a:lumMod val="95000"/>
                  <a:lumOff val="5000"/>
                </a:schemeClr>
              </a:solidFill>
              <a:latin typeface="Century Gothic" pitchFamily="34" charset="0"/>
            </a:endParaRPr>
          </a:p>
          <a:p>
            <a:pPr algn="ctr">
              <a:spcBef>
                <a:spcPct val="0"/>
              </a:spcBef>
            </a:pPr>
            <a:r>
              <a:rPr lang="es-ES" sz="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12.- Asesoría especializada en áreas claves de la empresa.</a:t>
            </a:r>
            <a:endParaRPr lang="es-CL" sz="800" dirty="0">
              <a:solidFill>
                <a:schemeClr val="tx1">
                  <a:lumMod val="95000"/>
                  <a:lumOff val="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5" name="AutoShape 17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3043825" y="2658827"/>
            <a:ext cx="1728901" cy="1137846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000" rIns="18000" anchor="ctr"/>
          <a:lstStyle/>
          <a:p>
            <a:pPr algn="ctr">
              <a:spcBef>
                <a:spcPct val="0"/>
              </a:spcBef>
            </a:pPr>
            <a:r>
              <a:rPr lang="es-ES" sz="9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Entregar un servicio eficiente para emprendedores (N1)</a:t>
            </a:r>
          </a:p>
          <a:p>
            <a:pPr algn="ctr">
              <a:spcBef>
                <a:spcPct val="0"/>
              </a:spcBef>
            </a:pPr>
            <a:r>
              <a:rPr lang="es-CL" sz="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9.-Agenda de capacitaciones periódicas y atractivas. </a:t>
            </a:r>
            <a:r>
              <a:rPr lang="es-CL" sz="9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 </a:t>
            </a:r>
            <a:endParaRPr lang="es-CL" sz="900" dirty="0">
              <a:solidFill>
                <a:schemeClr val="tx1">
                  <a:lumMod val="95000"/>
                  <a:lumOff val="5000"/>
                </a:schemeClr>
              </a:solidFill>
              <a:latin typeface="Century Gothic" pitchFamily="34" charset="0"/>
            </a:endParaRPr>
          </a:p>
          <a:p>
            <a:pPr algn="ctr">
              <a:spcBef>
                <a:spcPct val="0"/>
              </a:spcBef>
            </a:pPr>
            <a:r>
              <a:rPr lang="es-ES" sz="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10.-Implementar planes de negocios a breve plazo.</a:t>
            </a:r>
            <a:endParaRPr lang="es-ES" sz="800" dirty="0">
              <a:solidFill>
                <a:schemeClr val="tx1">
                  <a:lumMod val="95000"/>
                  <a:lumOff val="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7" name="AutoShape 17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5713388" y="1556792"/>
            <a:ext cx="2459011" cy="832403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000" rIns="18000" anchor="ctr"/>
          <a:lstStyle/>
          <a:p>
            <a:pPr algn="ctr">
              <a:spcBef>
                <a:spcPct val="0"/>
              </a:spcBef>
            </a:pPr>
            <a:r>
              <a:rPr lang="es-ES" sz="9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Apalancamiento de nuevos recursos para la gestión del centro en el territorio</a:t>
            </a:r>
          </a:p>
          <a:p>
            <a:pPr algn="ctr">
              <a:spcBef>
                <a:spcPct val="0"/>
              </a:spcBef>
            </a:pPr>
            <a:r>
              <a:rPr lang="es-CL" sz="9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15.- Compromisos de aportes de socios estratégicos.</a:t>
            </a:r>
            <a:endParaRPr lang="es-CL" sz="900" dirty="0">
              <a:solidFill>
                <a:schemeClr val="tx1">
                  <a:lumMod val="95000"/>
                  <a:lumOff val="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8" name="AutoShape 17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2699792" y="1500174"/>
            <a:ext cx="2448272" cy="899247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000" rIns="18000" anchor="ctr"/>
          <a:lstStyle/>
          <a:p>
            <a:pPr algn="ctr">
              <a:spcBef>
                <a:spcPct val="0"/>
              </a:spcBef>
            </a:pPr>
            <a:r>
              <a:rPr lang="es-ES" sz="9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Comunicar permanentemente a los socios estratégicos del centro los resultados, fruto de la gestión en el territorio</a:t>
            </a:r>
          </a:p>
          <a:p>
            <a:pPr algn="ctr">
              <a:spcBef>
                <a:spcPct val="0"/>
              </a:spcBef>
            </a:pPr>
            <a:r>
              <a:rPr lang="es-CL" sz="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13 .-Reuniones de Directorio</a:t>
            </a:r>
            <a:endParaRPr lang="es-CL" sz="800" dirty="0">
              <a:solidFill>
                <a:schemeClr val="tx1">
                  <a:lumMod val="95000"/>
                  <a:lumOff val="5000"/>
                </a:schemeClr>
              </a:solidFill>
              <a:latin typeface="Century Gothic" pitchFamily="34" charset="0"/>
            </a:endParaRPr>
          </a:p>
          <a:p>
            <a:pPr algn="ctr">
              <a:spcBef>
                <a:spcPct val="0"/>
              </a:spcBef>
            </a:pPr>
            <a:r>
              <a:rPr lang="es-ES" sz="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14.- Entrega de resultados </a:t>
            </a:r>
            <a:r>
              <a:rPr lang="es-ES" sz="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(Reporte)</a:t>
            </a:r>
            <a:endParaRPr lang="es-CL" sz="600" dirty="0">
              <a:solidFill>
                <a:schemeClr val="tx1">
                  <a:lumMod val="95000"/>
                  <a:lumOff val="5000"/>
                </a:schemeClr>
              </a:solidFill>
              <a:latin typeface="Century Gothic" pitchFamily="34" charset="0"/>
            </a:endParaRPr>
          </a:p>
        </p:txBody>
      </p:sp>
      <p:cxnSp>
        <p:nvCxnSpPr>
          <p:cNvPr id="20" name="19 Conector recto"/>
          <p:cNvCxnSpPr/>
          <p:nvPr/>
        </p:nvCxnSpPr>
        <p:spPr>
          <a:xfrm>
            <a:off x="2183291" y="1556792"/>
            <a:ext cx="0" cy="467556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itle 1"/>
          <p:cNvSpPr txBox="1">
            <a:spLocks/>
          </p:cNvSpPr>
          <p:nvPr/>
        </p:nvSpPr>
        <p:spPr>
          <a:xfrm>
            <a:off x="121024" y="4153341"/>
            <a:ext cx="1919952" cy="83610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4F81BD"/>
            </a:solidFill>
          </a:ln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000" b="1" dirty="0" smtClean="0"/>
              <a:t>Estrategia  2: Perspectiva de procesos internos</a:t>
            </a:r>
            <a:r>
              <a:rPr lang="es-CL" sz="1000" dirty="0" smtClean="0"/>
              <a:t/>
            </a:r>
            <a:br>
              <a:rPr lang="es-CL" sz="1000" dirty="0" smtClean="0"/>
            </a:br>
            <a:r>
              <a:rPr lang="es-CL" sz="1000" dirty="0" smtClean="0"/>
              <a:t>Ejecutar los procesos internos del centro en forma correcta y eficiente</a:t>
            </a:r>
            <a:endParaRPr lang="es-CL" sz="1400" dirty="0"/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153222" y="2809698"/>
            <a:ext cx="1919952" cy="83610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4F81BD"/>
            </a:solidFill>
          </a:ln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000" b="1" dirty="0" smtClean="0"/>
              <a:t>Estrategia  3: Perspectiva de los clientes</a:t>
            </a:r>
            <a:r>
              <a:rPr lang="es-CL" sz="1000" dirty="0" smtClean="0"/>
              <a:t/>
            </a:r>
            <a:br>
              <a:rPr lang="es-CL" sz="1000" dirty="0" smtClean="0"/>
            </a:br>
            <a:r>
              <a:rPr lang="es-CL" sz="1000" dirty="0" smtClean="0"/>
              <a:t>Contribuir con nuestro trabajo a la creación de resultados  por parte de los clientes</a:t>
            </a:r>
            <a:endParaRPr lang="es-CL" sz="1400" dirty="0"/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121024" y="1567018"/>
            <a:ext cx="1919952" cy="83610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4F81BD"/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000" b="1" dirty="0" smtClean="0"/>
              <a:t>Estrategia  4: Perspectiva financiera / grupos de interés</a:t>
            </a:r>
            <a:r>
              <a:rPr lang="es-CL" sz="1000" dirty="0" smtClean="0"/>
              <a:t/>
            </a:r>
            <a:br>
              <a:rPr lang="es-CL" sz="1000" dirty="0" smtClean="0"/>
            </a:br>
            <a:r>
              <a:rPr lang="es-CL" sz="1000" dirty="0" smtClean="0"/>
              <a:t>Exceder las expectativas de los socios estratégicos</a:t>
            </a:r>
            <a:endParaRPr lang="es-CL" sz="1400" dirty="0"/>
          </a:p>
        </p:txBody>
      </p:sp>
      <p:sp>
        <p:nvSpPr>
          <p:cNvPr id="2" name="1 CuadroTexto"/>
          <p:cNvSpPr txBox="1"/>
          <p:nvPr/>
        </p:nvSpPr>
        <p:spPr>
          <a:xfrm>
            <a:off x="2414122" y="164629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b="1" dirty="0" smtClean="0"/>
              <a:t>MAPA ESTRATÉGICO </a:t>
            </a:r>
          </a:p>
          <a:p>
            <a:pPr algn="ctr"/>
            <a:r>
              <a:rPr lang="es-CL" b="1" dirty="0" smtClean="0"/>
              <a:t>CDN CAUQUENES</a:t>
            </a:r>
            <a:endParaRPr lang="es-CL" sz="900" i="1" u="sng" dirty="0" smtClean="0"/>
          </a:p>
        </p:txBody>
      </p:sp>
      <p:sp>
        <p:nvSpPr>
          <p:cNvPr id="3" name="2 CuadroTexto"/>
          <p:cNvSpPr txBox="1"/>
          <p:nvPr/>
        </p:nvSpPr>
        <p:spPr>
          <a:xfrm>
            <a:off x="121024" y="6368832"/>
            <a:ext cx="8906677" cy="46166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CL" sz="1200" b="1" dirty="0" smtClean="0"/>
              <a:t>Misión: </a:t>
            </a:r>
            <a:r>
              <a:rPr lang="es-CL" sz="1200" dirty="0" smtClean="0"/>
              <a:t>Apoyamos a las empresas de menor tamaño a ser competitivas, ofreciendo asesorías de alto valor, capacitación e investigación de mercado, con el fin de generar impacto económico en las comunas de Cauquenes, Pelluhue, Chanco y Empedrado.</a:t>
            </a:r>
            <a:endParaRPr lang="es-CL" sz="1200" dirty="0"/>
          </a:p>
        </p:txBody>
      </p:sp>
      <p:sp>
        <p:nvSpPr>
          <p:cNvPr id="23" name="22 CuadroTexto"/>
          <p:cNvSpPr txBox="1"/>
          <p:nvPr/>
        </p:nvSpPr>
        <p:spPr>
          <a:xfrm>
            <a:off x="121024" y="980728"/>
            <a:ext cx="8906677" cy="27699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CL" sz="1200" b="1" dirty="0" smtClean="0"/>
              <a:t>Visión: </a:t>
            </a:r>
            <a:r>
              <a:rPr lang="es-CL" sz="1200" dirty="0" smtClean="0"/>
              <a:t>Ser reconocidos como la institución de asistencia y apoyo empresarial que permite que los negocios alcancen el éxito.</a:t>
            </a:r>
            <a:endParaRPr lang="es-CL" sz="1200" dirty="0"/>
          </a:p>
        </p:txBody>
      </p:sp>
      <p:sp>
        <p:nvSpPr>
          <p:cNvPr id="10" name="9 Flecha arriba"/>
          <p:cNvSpPr/>
          <p:nvPr/>
        </p:nvSpPr>
        <p:spPr>
          <a:xfrm>
            <a:off x="5283895" y="5140895"/>
            <a:ext cx="200849" cy="144016"/>
          </a:xfrm>
          <a:prstGeom prst="upArrow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4" name="23 Flecha arriba"/>
          <p:cNvSpPr/>
          <p:nvPr/>
        </p:nvSpPr>
        <p:spPr>
          <a:xfrm>
            <a:off x="3554674" y="3870450"/>
            <a:ext cx="200849" cy="144016"/>
          </a:xfrm>
          <a:prstGeom prst="upArrow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5" name="24 Flecha arriba"/>
          <p:cNvSpPr/>
          <p:nvPr/>
        </p:nvSpPr>
        <p:spPr>
          <a:xfrm>
            <a:off x="5166640" y="3880307"/>
            <a:ext cx="200849" cy="144016"/>
          </a:xfrm>
          <a:prstGeom prst="upArrow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6" name="25 Flecha arriba"/>
          <p:cNvSpPr/>
          <p:nvPr/>
        </p:nvSpPr>
        <p:spPr>
          <a:xfrm>
            <a:off x="6927639" y="3880307"/>
            <a:ext cx="200849" cy="144016"/>
          </a:xfrm>
          <a:prstGeom prst="upArrow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7" name="26 Flecha arriba"/>
          <p:cNvSpPr/>
          <p:nvPr/>
        </p:nvSpPr>
        <p:spPr>
          <a:xfrm rot="5400000">
            <a:off x="4050886" y="4404316"/>
            <a:ext cx="200849" cy="144016"/>
          </a:xfrm>
          <a:prstGeom prst="upArrow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8" name="27 Flecha arriba"/>
          <p:cNvSpPr/>
          <p:nvPr/>
        </p:nvSpPr>
        <p:spPr>
          <a:xfrm rot="5400000">
            <a:off x="6441472" y="4404317"/>
            <a:ext cx="200849" cy="144016"/>
          </a:xfrm>
          <a:prstGeom prst="upArrow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9" name="28 Flecha arriba"/>
          <p:cNvSpPr/>
          <p:nvPr/>
        </p:nvSpPr>
        <p:spPr>
          <a:xfrm>
            <a:off x="3554674" y="2480169"/>
            <a:ext cx="200849" cy="144016"/>
          </a:xfrm>
          <a:prstGeom prst="upArrow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0" name="29 Flecha arriba"/>
          <p:cNvSpPr/>
          <p:nvPr/>
        </p:nvSpPr>
        <p:spPr>
          <a:xfrm>
            <a:off x="6927639" y="2474415"/>
            <a:ext cx="200849" cy="144016"/>
          </a:xfrm>
          <a:prstGeom prst="upArrow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7576552" y="356989"/>
            <a:ext cx="11719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1100" b="1" u="sng" dirty="0" smtClean="0"/>
              <a:t>Año 2016-2017</a:t>
            </a:r>
            <a:endParaRPr lang="es-CL" sz="1100" b="1" u="sng" dirty="0"/>
          </a:p>
        </p:txBody>
      </p:sp>
      <p:pic>
        <p:nvPicPr>
          <p:cNvPr id="1026" name="Picture 2" descr="C:\Users\pablo.barahona\Desktop\LOGO CDN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627" y="61459"/>
            <a:ext cx="1212698" cy="91927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970595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4201</TotalTime>
  <Words>343</Words>
  <Application>Microsoft Office PowerPoint</Application>
  <PresentationFormat>Carta (216 x 279 mm)</PresentationFormat>
  <Paragraphs>32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Pablo Barahona Gaete</dc:creator>
  <cp:lastModifiedBy>Usuario</cp:lastModifiedBy>
  <cp:revision>56</cp:revision>
  <cp:lastPrinted>2016-06-15T18:31:22Z</cp:lastPrinted>
  <dcterms:created xsi:type="dcterms:W3CDTF">2016-06-15T17:49:34Z</dcterms:created>
  <dcterms:modified xsi:type="dcterms:W3CDTF">2016-09-02T21:16:00Z</dcterms:modified>
</cp:coreProperties>
</file>