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letter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769" autoAdjust="0"/>
  </p:normalViewPr>
  <p:slideViewPr>
    <p:cSldViewPr>
      <p:cViewPr>
        <p:scale>
          <a:sx n="100" d="100"/>
          <a:sy n="100" d="100"/>
        </p:scale>
        <p:origin x="-2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892C-7CC6-43DF-A9E7-7DFB6B824655}" type="datetimeFigureOut">
              <a:rPr lang="es-CL" smtClean="0"/>
              <a:pPr/>
              <a:t>02-09-2016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A1B-2EB6-4D0F-B561-494F9FF87E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21870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892C-7CC6-43DF-A9E7-7DFB6B824655}" type="datetimeFigureOut">
              <a:rPr lang="es-CL" smtClean="0"/>
              <a:pPr/>
              <a:t>02-09-2016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A1B-2EB6-4D0F-B561-494F9FF87E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369476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892C-7CC6-43DF-A9E7-7DFB6B824655}" type="datetimeFigureOut">
              <a:rPr lang="es-CL" smtClean="0"/>
              <a:pPr/>
              <a:t>02-09-2016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A1B-2EB6-4D0F-B561-494F9FF87E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192298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892C-7CC6-43DF-A9E7-7DFB6B824655}" type="datetimeFigureOut">
              <a:rPr lang="es-CL" smtClean="0"/>
              <a:pPr/>
              <a:t>02-09-2016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A1B-2EB6-4D0F-B561-494F9FF87E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56133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892C-7CC6-43DF-A9E7-7DFB6B824655}" type="datetimeFigureOut">
              <a:rPr lang="es-CL" smtClean="0"/>
              <a:pPr/>
              <a:t>02-09-2016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A1B-2EB6-4D0F-B561-494F9FF87E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37877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892C-7CC6-43DF-A9E7-7DFB6B824655}" type="datetimeFigureOut">
              <a:rPr lang="es-CL" smtClean="0"/>
              <a:pPr/>
              <a:t>02-09-2016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A1B-2EB6-4D0F-B561-494F9FF87E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398026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892C-7CC6-43DF-A9E7-7DFB6B824655}" type="datetimeFigureOut">
              <a:rPr lang="es-CL" smtClean="0"/>
              <a:pPr/>
              <a:t>02-09-2016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A1B-2EB6-4D0F-B561-494F9FF87E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1327257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892C-7CC6-43DF-A9E7-7DFB6B824655}" type="datetimeFigureOut">
              <a:rPr lang="es-CL" smtClean="0"/>
              <a:pPr/>
              <a:t>02-09-2016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A1B-2EB6-4D0F-B561-494F9FF87E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15438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892C-7CC6-43DF-A9E7-7DFB6B824655}" type="datetimeFigureOut">
              <a:rPr lang="es-CL" smtClean="0"/>
              <a:pPr/>
              <a:t>02-09-2016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A1B-2EB6-4D0F-B561-494F9FF87E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18139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892C-7CC6-43DF-A9E7-7DFB6B824655}" type="datetimeFigureOut">
              <a:rPr lang="es-CL" smtClean="0"/>
              <a:pPr/>
              <a:t>02-09-2016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A1B-2EB6-4D0F-B561-494F9FF87E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88427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892C-7CC6-43DF-A9E7-7DFB6B824655}" type="datetimeFigureOut">
              <a:rPr lang="es-CL" smtClean="0"/>
              <a:pPr/>
              <a:t>02-09-2016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A1B-2EB6-4D0F-B561-494F9FF87E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303109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3892C-7CC6-43DF-A9E7-7DFB6B824655}" type="datetimeFigureOut">
              <a:rPr lang="es-CL" smtClean="0"/>
              <a:pPr/>
              <a:t>02-09-2016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C7A1B-2EB6-4D0F-B561-494F9FF87E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62012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024" y="5332953"/>
            <a:ext cx="1919952" cy="8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F81BD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00" b="1" dirty="0" smtClean="0"/>
              <a:t>Estrategia  1: Perspectiva de </a:t>
            </a:r>
            <a:r>
              <a:rPr lang="es-CL" sz="1000" b="1" dirty="0"/>
              <a:t>r</a:t>
            </a:r>
            <a:r>
              <a:rPr lang="es-CL" sz="1000" b="1" dirty="0" smtClean="0"/>
              <a:t>ecursos humanos</a:t>
            </a:r>
            <a:r>
              <a:rPr lang="es-CL" sz="1000" dirty="0" smtClean="0"/>
              <a:t/>
            </a:r>
            <a:br>
              <a:rPr lang="es-CL" sz="1000" dirty="0" smtClean="0"/>
            </a:br>
            <a:r>
              <a:rPr lang="es-CL" sz="1000" dirty="0" smtClean="0"/>
              <a:t>Desarrollar al mejor personal</a:t>
            </a:r>
            <a:endParaRPr lang="es-CL" sz="1400" dirty="0"/>
          </a:p>
        </p:txBody>
      </p:sp>
      <p:sp>
        <p:nvSpPr>
          <p:cNvPr id="9" name="AutoShape 8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238327" y="5348538"/>
            <a:ext cx="2213751" cy="907638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anchor="ctr"/>
          <a:lstStyle/>
          <a:p>
            <a:pPr algn="ctr">
              <a:spcBef>
                <a:spcPct val="0"/>
              </a:spcBef>
            </a:pPr>
            <a:r>
              <a:rPr lang="es-ES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Invertir en desarrollo profesional, para potenciar las habilidades del equipo</a:t>
            </a:r>
          </a:p>
          <a:p>
            <a:pPr algn="ctr">
              <a:spcBef>
                <a:spcPct val="0"/>
              </a:spcBef>
            </a:pPr>
            <a:r>
              <a:rPr lang="es-CL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1.-Certificar Competencias </a:t>
            </a:r>
            <a:r>
              <a:rPr lang="es-CL" sz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(N° Cursos/Año)</a:t>
            </a:r>
            <a:r>
              <a:rPr lang="es-CL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.</a:t>
            </a:r>
            <a:endParaRPr lang="es-CL" sz="9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ct val="0"/>
              </a:spcBef>
            </a:pPr>
            <a:r>
              <a:rPr lang="es-CL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2.-Gestión del Conocimiento Adquirido </a:t>
            </a:r>
            <a:r>
              <a:rPr lang="es-CL" sz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(N° Actividades/año).</a:t>
            </a:r>
          </a:p>
          <a:p>
            <a:pPr algn="ctr">
              <a:spcBef>
                <a:spcPct val="0"/>
              </a:spcBef>
            </a:pPr>
            <a:endParaRPr lang="es-CL" sz="9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1" name="AutoShape 8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366871" y="4076616"/>
            <a:ext cx="1956661" cy="989551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anchor="ctr"/>
          <a:lstStyle/>
          <a:p>
            <a:pPr algn="ctr">
              <a:spcBef>
                <a:spcPct val="0"/>
              </a:spcBef>
            </a:pPr>
            <a:r>
              <a:rPr lang="es-ES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Atraer y captar nuevos clientes, preferentemente N2 y N3</a:t>
            </a:r>
          </a:p>
          <a:p>
            <a:pPr algn="ctr">
              <a:spcBef>
                <a:spcPct val="0"/>
              </a:spcBef>
            </a:pPr>
            <a:r>
              <a:rPr lang="es-CL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3.- Acciones de vinculación con actores relevantes (</a:t>
            </a:r>
            <a:r>
              <a:rPr lang="es-CL" sz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Bancos, organismos de fomento, </a:t>
            </a:r>
            <a:r>
              <a:rPr lang="es-CL" sz="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Asoc</a:t>
            </a:r>
            <a:r>
              <a:rPr lang="es-CL" sz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. Gremiales, etc.)</a:t>
            </a:r>
            <a:r>
              <a:rPr lang="es-CL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 </a:t>
            </a:r>
          </a:p>
          <a:p>
            <a:pPr algn="ctr">
              <a:spcBef>
                <a:spcPct val="0"/>
              </a:spcBef>
            </a:pPr>
            <a:r>
              <a:rPr lang="es-CL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4.- Asesorías y mentorías especializadas</a:t>
            </a:r>
            <a:endParaRPr lang="es-CL" sz="6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2" name="AutoShape 8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411760" y="4063413"/>
            <a:ext cx="1584176" cy="98955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anchor="ctr"/>
          <a:lstStyle/>
          <a:p>
            <a:pPr algn="ctr">
              <a:spcBef>
                <a:spcPct val="0"/>
              </a:spcBef>
            </a:pPr>
            <a:r>
              <a:rPr lang="es-ES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Comunicar los resultados del centro a la comunidad</a:t>
            </a:r>
          </a:p>
          <a:p>
            <a:pPr algn="ctr">
              <a:spcBef>
                <a:spcPct val="0"/>
              </a:spcBef>
            </a:pPr>
            <a:r>
              <a:rPr lang="es-E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7.-Difusión de Buenas Prácticas. (Mensual)</a:t>
            </a:r>
          </a:p>
          <a:p>
            <a:pPr algn="ctr">
              <a:spcBef>
                <a:spcPct val="0"/>
              </a:spcBef>
            </a:pPr>
            <a:r>
              <a:rPr lang="es-E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8. - Difundir Casos de Éxito (Anual)</a:t>
            </a:r>
          </a:p>
        </p:txBody>
      </p:sp>
      <p:sp>
        <p:nvSpPr>
          <p:cNvPr id="13" name="AutoShape 8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692672" y="4076617"/>
            <a:ext cx="1767760" cy="98955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anchor="ctr"/>
          <a:lstStyle/>
          <a:p>
            <a:pPr algn="ctr">
              <a:spcBef>
                <a:spcPct val="0"/>
              </a:spcBef>
            </a:pPr>
            <a:r>
              <a:rPr lang="es-ES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Realizar seguimiento sistemático de los clientes del centro</a:t>
            </a:r>
          </a:p>
          <a:p>
            <a:pPr algn="ctr">
              <a:spcBef>
                <a:spcPct val="0"/>
              </a:spcBef>
            </a:pPr>
            <a:r>
              <a:rPr lang="es-CL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5.-Acciones de comunicación  periódicas con cliente</a:t>
            </a:r>
            <a:endParaRPr lang="es-CL" sz="8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ct val="0"/>
              </a:spcBef>
            </a:pPr>
            <a:r>
              <a:rPr lang="es-ES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6.-Registrar seguimientos con clientes en Neoserra.</a:t>
            </a:r>
            <a:endParaRPr lang="es-ES" sz="9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4" name="AutoShape 1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580112" y="2658827"/>
            <a:ext cx="2213130" cy="113784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anchor="ctr"/>
          <a:lstStyle/>
          <a:p>
            <a:pPr algn="ctr">
              <a:spcBef>
                <a:spcPct val="0"/>
              </a:spcBef>
            </a:pPr>
            <a:r>
              <a:rPr lang="es-ES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Entregar un servicio de alto valor y adecuado para empresas establecidas y gacelas (N2 y N3)</a:t>
            </a:r>
          </a:p>
          <a:p>
            <a:pPr algn="ctr">
              <a:spcBef>
                <a:spcPct val="0"/>
              </a:spcBef>
            </a:pPr>
            <a:r>
              <a:rPr lang="es-CL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11.- Vinculación de clientes con fuentes de financiamiento </a:t>
            </a:r>
            <a:r>
              <a:rPr lang="es-CL" sz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(fomento/banca)</a:t>
            </a:r>
            <a:endParaRPr lang="es-CL" sz="6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ct val="0"/>
              </a:spcBef>
            </a:pPr>
            <a:r>
              <a:rPr lang="es-E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12.- Asesoría especializada en áreas claves de la empresa.</a:t>
            </a:r>
            <a:endParaRPr lang="es-CL" sz="8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5" name="AutoShape 1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043825" y="2658827"/>
            <a:ext cx="1728901" cy="113784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anchor="ctr"/>
          <a:lstStyle/>
          <a:p>
            <a:pPr algn="ctr">
              <a:spcBef>
                <a:spcPct val="0"/>
              </a:spcBef>
            </a:pPr>
            <a:r>
              <a:rPr lang="es-ES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Entregar un servicio eficiente para emprendedores (N1)</a:t>
            </a:r>
          </a:p>
          <a:p>
            <a:pPr algn="ctr">
              <a:spcBef>
                <a:spcPct val="0"/>
              </a:spcBef>
            </a:pPr>
            <a:r>
              <a:rPr lang="es-CL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9.-Agenda de capacitaciones periódicas y atractivas. </a:t>
            </a:r>
            <a:r>
              <a:rPr lang="es-CL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 </a:t>
            </a:r>
            <a:endParaRPr lang="es-CL" sz="9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ct val="0"/>
              </a:spcBef>
            </a:pPr>
            <a:r>
              <a:rPr lang="es-E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10.-Implementar planes de negocios a breve plazo.</a:t>
            </a:r>
            <a:endParaRPr lang="es-ES" sz="8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7" name="AutoShape 1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713388" y="1556792"/>
            <a:ext cx="2459011" cy="83240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anchor="ctr"/>
          <a:lstStyle/>
          <a:p>
            <a:pPr algn="ctr">
              <a:spcBef>
                <a:spcPct val="0"/>
              </a:spcBef>
            </a:pPr>
            <a:r>
              <a:rPr lang="es-ES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Apalancamiento de nuevos recursos para la gestión del centro en el territorio</a:t>
            </a:r>
          </a:p>
          <a:p>
            <a:pPr algn="ctr">
              <a:spcBef>
                <a:spcPct val="0"/>
              </a:spcBef>
            </a:pPr>
            <a:r>
              <a:rPr lang="es-CL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15.- Compromisos de aportes de socios estratégicos.</a:t>
            </a:r>
            <a:endParaRPr lang="es-CL" sz="9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8" name="AutoShape 1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699792" y="1500174"/>
            <a:ext cx="2448272" cy="899247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anchor="ctr"/>
          <a:lstStyle/>
          <a:p>
            <a:pPr algn="ctr">
              <a:spcBef>
                <a:spcPct val="0"/>
              </a:spcBef>
            </a:pPr>
            <a:r>
              <a:rPr lang="es-ES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Comunicar permanentemente a los socios estratégicos del centro los resultados, fruto de la gestión en el territorio</a:t>
            </a:r>
          </a:p>
          <a:p>
            <a:pPr algn="ctr">
              <a:spcBef>
                <a:spcPct val="0"/>
              </a:spcBef>
            </a:pPr>
            <a:r>
              <a:rPr lang="es-CL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13 .-Reuniones de Directorio</a:t>
            </a:r>
            <a:endParaRPr lang="es-CL" sz="8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ct val="0"/>
              </a:spcBef>
            </a:pPr>
            <a:r>
              <a:rPr lang="es-E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14.- Entrega de resultados </a:t>
            </a:r>
            <a:r>
              <a:rPr lang="es-ES" sz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(Reporte)</a:t>
            </a:r>
            <a:endParaRPr lang="es-CL" sz="6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20" name="19 Conector recto"/>
          <p:cNvCxnSpPr/>
          <p:nvPr/>
        </p:nvCxnSpPr>
        <p:spPr>
          <a:xfrm>
            <a:off x="2183291" y="1556792"/>
            <a:ext cx="0" cy="46755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121024" y="4153341"/>
            <a:ext cx="1919952" cy="8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F81BD"/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00" b="1" dirty="0" smtClean="0"/>
              <a:t>Estrategia  2: Perspectiva de procesos internos</a:t>
            </a:r>
            <a:r>
              <a:rPr lang="es-CL" sz="1000" dirty="0" smtClean="0"/>
              <a:t/>
            </a:r>
            <a:br>
              <a:rPr lang="es-CL" sz="1000" dirty="0" smtClean="0"/>
            </a:br>
            <a:r>
              <a:rPr lang="es-CL" sz="1000" dirty="0" smtClean="0"/>
              <a:t>Ejecutar los procesos internos del centro en forma correcta y eficiente</a:t>
            </a:r>
            <a:endParaRPr lang="es-CL" sz="1400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53222" y="2809698"/>
            <a:ext cx="1919952" cy="8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F81BD"/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00" b="1" dirty="0" smtClean="0"/>
              <a:t>Estrategia  3: Perspectiva de los clientes</a:t>
            </a:r>
            <a:r>
              <a:rPr lang="es-CL" sz="1000" dirty="0" smtClean="0"/>
              <a:t/>
            </a:r>
            <a:br>
              <a:rPr lang="es-CL" sz="1000" dirty="0" smtClean="0"/>
            </a:br>
            <a:r>
              <a:rPr lang="es-CL" sz="1000" dirty="0" smtClean="0"/>
              <a:t>Contribuir con nuestro trabajo a la creación de resultados  por parte de los clientes</a:t>
            </a:r>
            <a:endParaRPr lang="es-CL" sz="14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21024" y="1567018"/>
            <a:ext cx="1919952" cy="8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F81BD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00" b="1" dirty="0" smtClean="0"/>
              <a:t>Estrategia  4: Perspectiva financiera / grupos de interés</a:t>
            </a:r>
            <a:r>
              <a:rPr lang="es-CL" sz="1000" dirty="0" smtClean="0"/>
              <a:t/>
            </a:r>
            <a:br>
              <a:rPr lang="es-CL" sz="1000" dirty="0" smtClean="0"/>
            </a:br>
            <a:r>
              <a:rPr lang="es-CL" sz="1000" dirty="0" smtClean="0"/>
              <a:t>Exceder las expectativas de los socios estratégicos</a:t>
            </a:r>
            <a:endParaRPr lang="es-CL" sz="1400" dirty="0"/>
          </a:p>
        </p:txBody>
      </p:sp>
      <p:sp>
        <p:nvSpPr>
          <p:cNvPr id="2" name="1 CuadroTexto"/>
          <p:cNvSpPr txBox="1"/>
          <p:nvPr/>
        </p:nvSpPr>
        <p:spPr>
          <a:xfrm>
            <a:off x="2414122" y="164629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MAPA ESTRATÉGICO </a:t>
            </a:r>
          </a:p>
          <a:p>
            <a:pPr algn="ctr"/>
            <a:r>
              <a:rPr lang="es-CL" b="1" dirty="0" smtClean="0"/>
              <a:t>CDN CAUQUENES</a:t>
            </a:r>
            <a:endParaRPr lang="es-CL" sz="900" i="1" u="sng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121024" y="6368832"/>
            <a:ext cx="8906677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L" sz="1200" b="1" dirty="0" smtClean="0"/>
              <a:t>Misión: </a:t>
            </a:r>
            <a:r>
              <a:rPr lang="es-CL" sz="1200" dirty="0" smtClean="0"/>
              <a:t>Apoyamos a las empresas de menor tamaño a ser competitivas, ofreciendo asesorías de alto valor, capacitación e investigación de mercado, con el fin de generar impacto económico en las comunas de Cauquenes, Pelluhue, Chanco y Empedrado.</a:t>
            </a:r>
            <a:endParaRPr lang="es-CL" sz="120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121024" y="980728"/>
            <a:ext cx="8906677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L" sz="1200" b="1" dirty="0" smtClean="0"/>
              <a:t>Visión: </a:t>
            </a:r>
            <a:r>
              <a:rPr lang="es-CL" sz="1200" dirty="0" smtClean="0"/>
              <a:t>Ser reconocidos como la institución de asistencia y apoyo empresarial que permite que los negocios alcancen el éxito.</a:t>
            </a:r>
            <a:endParaRPr lang="es-CL" sz="1200" dirty="0"/>
          </a:p>
        </p:txBody>
      </p:sp>
      <p:sp>
        <p:nvSpPr>
          <p:cNvPr id="10" name="9 Flecha arriba"/>
          <p:cNvSpPr/>
          <p:nvPr/>
        </p:nvSpPr>
        <p:spPr>
          <a:xfrm>
            <a:off x="5283895" y="5140895"/>
            <a:ext cx="200849" cy="144016"/>
          </a:xfrm>
          <a:prstGeom prst="upArrow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Flecha arriba"/>
          <p:cNvSpPr/>
          <p:nvPr/>
        </p:nvSpPr>
        <p:spPr>
          <a:xfrm>
            <a:off x="3554674" y="3870450"/>
            <a:ext cx="200849" cy="144016"/>
          </a:xfrm>
          <a:prstGeom prst="upArrow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Flecha arriba"/>
          <p:cNvSpPr/>
          <p:nvPr/>
        </p:nvSpPr>
        <p:spPr>
          <a:xfrm>
            <a:off x="5166640" y="3880307"/>
            <a:ext cx="200849" cy="144016"/>
          </a:xfrm>
          <a:prstGeom prst="upArrow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25 Flecha arriba"/>
          <p:cNvSpPr/>
          <p:nvPr/>
        </p:nvSpPr>
        <p:spPr>
          <a:xfrm>
            <a:off x="6927639" y="3880307"/>
            <a:ext cx="200849" cy="144016"/>
          </a:xfrm>
          <a:prstGeom prst="upArrow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26 Flecha arriba"/>
          <p:cNvSpPr/>
          <p:nvPr/>
        </p:nvSpPr>
        <p:spPr>
          <a:xfrm rot="5400000">
            <a:off x="4050886" y="4404316"/>
            <a:ext cx="200849" cy="144016"/>
          </a:xfrm>
          <a:prstGeom prst="upArrow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27 Flecha arriba"/>
          <p:cNvSpPr/>
          <p:nvPr/>
        </p:nvSpPr>
        <p:spPr>
          <a:xfrm rot="5400000">
            <a:off x="6441472" y="4404317"/>
            <a:ext cx="200849" cy="144016"/>
          </a:xfrm>
          <a:prstGeom prst="upArrow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9" name="28 Flecha arriba"/>
          <p:cNvSpPr/>
          <p:nvPr/>
        </p:nvSpPr>
        <p:spPr>
          <a:xfrm>
            <a:off x="3554674" y="2480169"/>
            <a:ext cx="200849" cy="144016"/>
          </a:xfrm>
          <a:prstGeom prst="upArrow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0" name="29 Flecha arriba"/>
          <p:cNvSpPr/>
          <p:nvPr/>
        </p:nvSpPr>
        <p:spPr>
          <a:xfrm>
            <a:off x="6927639" y="2474415"/>
            <a:ext cx="200849" cy="144016"/>
          </a:xfrm>
          <a:prstGeom prst="upArrow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7576552" y="356989"/>
            <a:ext cx="1171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100" b="1" u="sng" dirty="0" smtClean="0"/>
              <a:t>Año 2016-2017</a:t>
            </a:r>
            <a:endParaRPr lang="es-CL" sz="1100" b="1" u="sng" dirty="0"/>
          </a:p>
        </p:txBody>
      </p:sp>
      <p:pic>
        <p:nvPicPr>
          <p:cNvPr id="1026" name="Picture 2" descr="C:\Users\pablo.barahona\Desktop\LOGO CD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27" y="61459"/>
            <a:ext cx="1212698" cy="9192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7059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4201</TotalTime>
  <Words>343</Words>
  <Application>Microsoft Office PowerPoint</Application>
  <PresentationFormat>Carta (216 x 279 mm)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Barahona Gaete</dc:creator>
  <cp:lastModifiedBy>Usuario</cp:lastModifiedBy>
  <cp:revision>56</cp:revision>
  <cp:lastPrinted>2016-06-15T18:31:22Z</cp:lastPrinted>
  <dcterms:created xsi:type="dcterms:W3CDTF">2016-06-15T17:49:34Z</dcterms:created>
  <dcterms:modified xsi:type="dcterms:W3CDTF">2016-09-02T21:16:00Z</dcterms:modified>
</cp:coreProperties>
</file>